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Merriweather" panose="00000500000000000000" pitchFamily="2" charset="0"/>
      <p:regular r:id="rId17"/>
      <p:bold r:id="rId18"/>
      <p:italic r:id="rId19"/>
      <p:boldItalic r:id="rId20"/>
    </p:embeddedFont>
    <p:embeddedFont>
      <p:font typeface="Roboto" panose="02000000000000000000"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132"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011d866e46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011d866e46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011d866e46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011d866e46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011d866e46_2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011d866e46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00ae4cc124_0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00ae4cc124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00e29b30f0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00e29b30f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00ae4cc124_0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00ae4cc124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00e29b30f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00e29b30f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00ae4cc124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00ae4cc124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00ae4cc124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00ae4cc124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00ae4cc124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00ae4cc124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00ae4cc124_0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00ae4cc124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00ae4cc124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00ae4cc124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00ae4cc124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00ae4cc124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drive.google.com/file/d/1zcWDP9PQEJeOU-aqm5PWCFYC0XFf_cDD/view"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Football Locker Room Traditions </a:t>
            </a:r>
            <a:endParaRPr/>
          </a:p>
        </p:txBody>
      </p:sp>
      <p:sp>
        <p:nvSpPr>
          <p:cNvPr id="65" name="Google Shape;65;p13"/>
          <p:cNvSpPr txBox="1">
            <a:spLocks noGrp="1"/>
          </p:cNvSpPr>
          <p:nvPr>
            <p:ph type="subTitle" idx="1"/>
          </p:nvPr>
        </p:nvSpPr>
        <p:spPr>
          <a:xfrm>
            <a:off x="311700" y="1878550"/>
            <a:ext cx="5071200" cy="185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Collected By: Zack Bair, Cameron Baller, Donny Carty, Jake Guidone, Evan Hecimovich, and Jonathan Hu</a:t>
            </a:r>
            <a:endParaRPr/>
          </a:p>
          <a:p>
            <a:pPr marL="0" lvl="0" indent="0" algn="l" rtl="0">
              <a:spcBef>
                <a:spcPts val="0"/>
              </a:spcBef>
              <a:spcAft>
                <a:spcPts val="0"/>
              </a:spcAft>
              <a:buNone/>
            </a:pPr>
            <a:endParaRPr/>
          </a:p>
          <a:p>
            <a:pPr marL="0" lvl="0" indent="0" algn="l" rtl="0">
              <a:spcBef>
                <a:spcPts val="0"/>
              </a:spcBef>
              <a:spcAft>
                <a:spcPts val="0"/>
              </a:spcAft>
              <a:buNone/>
            </a:pPr>
            <a:r>
              <a:rPr lang="en"/>
              <a:t>Russian 13 Fall 2021</a:t>
            </a:r>
            <a:endParaRPr/>
          </a:p>
        </p:txBody>
      </p:sp>
      <p:pic>
        <p:nvPicPr>
          <p:cNvPr id="66" name="Google Shape;66;p13"/>
          <p:cNvPicPr preferRelativeResize="0"/>
          <p:nvPr/>
        </p:nvPicPr>
        <p:blipFill>
          <a:blip r:embed="rId3">
            <a:alphaModFix/>
          </a:blip>
          <a:stretch>
            <a:fillRect/>
          </a:stretch>
        </p:blipFill>
        <p:spPr>
          <a:xfrm>
            <a:off x="5504825" y="3041425"/>
            <a:ext cx="3456302" cy="188606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904650" y="1739700"/>
            <a:ext cx="7334700" cy="1664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800"/>
              <a:t>Dartmouth Football Locker Room Tradition</a:t>
            </a:r>
            <a:endParaRPr sz="4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3" title="Yale postgame Dartmouth Medley.mp4">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Dartmouth Medley Lyrics</a:t>
            </a:r>
            <a:endParaRPr/>
          </a:p>
        </p:txBody>
      </p:sp>
      <p:sp>
        <p:nvSpPr>
          <p:cNvPr id="140" name="Google Shape;140;p24"/>
          <p:cNvSpPr txBox="1">
            <a:spLocks noGrp="1"/>
          </p:cNvSpPr>
          <p:nvPr>
            <p:ph type="body" idx="1"/>
          </p:nvPr>
        </p:nvSpPr>
        <p:spPr>
          <a:xfrm>
            <a:off x="4620300" y="261300"/>
            <a:ext cx="4166400" cy="46209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n"/>
              <a:t>As the Backs go tearing by,</a:t>
            </a:r>
            <a:endParaRPr/>
          </a:p>
          <a:p>
            <a:pPr marL="0" lvl="0" indent="0" algn="ctr" rtl="0">
              <a:lnSpc>
                <a:spcPct val="100000"/>
              </a:lnSpc>
              <a:spcBef>
                <a:spcPts val="0"/>
              </a:spcBef>
              <a:spcAft>
                <a:spcPts val="0"/>
              </a:spcAft>
              <a:buNone/>
            </a:pPr>
            <a:r>
              <a:rPr lang="en"/>
              <a:t>On their way to do or die,</a:t>
            </a:r>
            <a:endParaRPr/>
          </a:p>
          <a:p>
            <a:pPr marL="0" lvl="0" indent="0" algn="ctr" rtl="0">
              <a:lnSpc>
                <a:spcPct val="100000"/>
              </a:lnSpc>
              <a:spcBef>
                <a:spcPts val="0"/>
              </a:spcBef>
              <a:spcAft>
                <a:spcPts val="0"/>
              </a:spcAft>
              <a:buNone/>
            </a:pPr>
            <a:r>
              <a:rPr lang="en"/>
              <a:t>Many sighs and many cheers,</a:t>
            </a:r>
            <a:endParaRPr/>
          </a:p>
          <a:p>
            <a:pPr marL="0" lvl="0" indent="0" algn="ctr" rtl="0">
              <a:lnSpc>
                <a:spcPct val="100000"/>
              </a:lnSpc>
              <a:spcBef>
                <a:spcPts val="0"/>
              </a:spcBef>
              <a:spcAft>
                <a:spcPts val="0"/>
              </a:spcAft>
              <a:buNone/>
            </a:pPr>
            <a:r>
              <a:rPr lang="en"/>
              <a:t>Mingle with the Harvard tears,</a:t>
            </a:r>
            <a:endParaRPr/>
          </a:p>
          <a:p>
            <a:pPr marL="0" lvl="0" indent="0" algn="ctr" rtl="0">
              <a:lnSpc>
                <a:spcPct val="100000"/>
              </a:lnSpc>
              <a:spcBef>
                <a:spcPts val="0"/>
              </a:spcBef>
              <a:spcAft>
                <a:spcPts val="0"/>
              </a:spcAft>
              <a:buNone/>
            </a:pPr>
            <a:r>
              <a:rPr lang="en"/>
              <a:t>As the Backs go tearing by. </a:t>
            </a:r>
            <a:endParaRPr/>
          </a:p>
          <a:p>
            <a:pPr marL="0" lvl="0" indent="0" algn="ctr" rtl="0">
              <a:lnSpc>
                <a:spcPct val="100000"/>
              </a:lnSpc>
              <a:spcBef>
                <a:spcPts val="0"/>
              </a:spcBef>
              <a:spcAft>
                <a:spcPts val="0"/>
              </a:spcAft>
              <a:buNone/>
            </a:pPr>
            <a:endParaRPr/>
          </a:p>
          <a:p>
            <a:pPr marL="0" lvl="0" indent="0" algn="ctr" rtl="0">
              <a:lnSpc>
                <a:spcPct val="100000"/>
              </a:lnSpc>
              <a:spcBef>
                <a:spcPts val="0"/>
              </a:spcBef>
              <a:spcAft>
                <a:spcPts val="0"/>
              </a:spcAft>
              <a:buNone/>
            </a:pPr>
            <a:r>
              <a:rPr lang="en"/>
              <a:t>Making gain on steady gain,</a:t>
            </a:r>
            <a:endParaRPr/>
          </a:p>
          <a:p>
            <a:pPr marL="0" lvl="0" indent="0" algn="ctr" rtl="0">
              <a:lnSpc>
                <a:spcPct val="100000"/>
              </a:lnSpc>
              <a:spcBef>
                <a:spcPts val="0"/>
              </a:spcBef>
              <a:spcAft>
                <a:spcPts val="0"/>
              </a:spcAft>
              <a:buNone/>
            </a:pPr>
            <a:r>
              <a:rPr lang="en"/>
              <a:t>Echo swells the sweet refrain.</a:t>
            </a:r>
            <a:endParaRPr/>
          </a:p>
          <a:p>
            <a:pPr marL="0" lvl="0" indent="0" algn="ctr" rtl="0">
              <a:lnSpc>
                <a:spcPct val="100000"/>
              </a:lnSpc>
              <a:spcBef>
                <a:spcPts val="0"/>
              </a:spcBef>
              <a:spcAft>
                <a:spcPts val="0"/>
              </a:spcAft>
              <a:buNone/>
            </a:pPr>
            <a:r>
              <a:rPr lang="en"/>
              <a:t>Dartmouth’s going to win today!</a:t>
            </a:r>
            <a:endParaRPr/>
          </a:p>
          <a:p>
            <a:pPr marL="0" lvl="0" indent="0" algn="ctr" rtl="0">
              <a:lnSpc>
                <a:spcPct val="100000"/>
              </a:lnSpc>
              <a:spcBef>
                <a:spcPts val="0"/>
              </a:spcBef>
              <a:spcAft>
                <a:spcPts val="0"/>
              </a:spcAft>
              <a:buNone/>
            </a:pPr>
            <a:r>
              <a:rPr lang="en"/>
              <a:t>Bet your ass we’ll win today,</a:t>
            </a:r>
            <a:endParaRPr/>
          </a:p>
          <a:p>
            <a:pPr marL="0" lvl="0" indent="0" algn="ctr" rtl="0">
              <a:lnSpc>
                <a:spcPct val="100000"/>
              </a:lnSpc>
              <a:spcBef>
                <a:spcPts val="0"/>
              </a:spcBef>
              <a:spcAft>
                <a:spcPts val="0"/>
              </a:spcAft>
              <a:buNone/>
            </a:pPr>
            <a:r>
              <a:rPr lang="en"/>
              <a:t>As the Backs go tearing by!</a:t>
            </a:r>
            <a:endParaRPr/>
          </a:p>
          <a:p>
            <a:pPr marL="0" lvl="0" indent="0" algn="ctr" rtl="0">
              <a:lnSpc>
                <a:spcPct val="100000"/>
              </a:lnSpc>
              <a:spcBef>
                <a:spcPts val="0"/>
              </a:spcBef>
              <a:spcAft>
                <a:spcPts val="0"/>
              </a:spcAft>
              <a:buNone/>
            </a:pPr>
            <a:endParaRPr/>
          </a:p>
          <a:p>
            <a:pPr marL="0" lvl="0" indent="0" algn="ctr" rtl="0">
              <a:lnSpc>
                <a:spcPct val="100000"/>
              </a:lnSpc>
              <a:spcBef>
                <a:spcPts val="0"/>
              </a:spcBef>
              <a:spcAft>
                <a:spcPts val="0"/>
              </a:spcAft>
              <a:buNone/>
            </a:pPr>
            <a:r>
              <a:rPr lang="en"/>
              <a:t>Glory to Dartmouth,</a:t>
            </a:r>
            <a:endParaRPr/>
          </a:p>
          <a:p>
            <a:pPr marL="0" lvl="0" indent="0" algn="ctr" rtl="0">
              <a:lnSpc>
                <a:spcPct val="100000"/>
              </a:lnSpc>
              <a:spcBef>
                <a:spcPts val="0"/>
              </a:spcBef>
              <a:spcAft>
                <a:spcPts val="0"/>
              </a:spcAft>
              <a:buNone/>
            </a:pPr>
            <a:r>
              <a:rPr lang="en"/>
              <a:t>Loyal, we sing.</a:t>
            </a:r>
            <a:endParaRPr/>
          </a:p>
          <a:p>
            <a:pPr marL="0" lvl="0" indent="0" algn="ctr" rtl="0">
              <a:lnSpc>
                <a:spcPct val="100000"/>
              </a:lnSpc>
              <a:spcBef>
                <a:spcPts val="0"/>
              </a:spcBef>
              <a:spcAft>
                <a:spcPts val="0"/>
              </a:spcAft>
              <a:buNone/>
            </a:pPr>
            <a:r>
              <a:rPr lang="en"/>
              <a:t>Now, all together, </a:t>
            </a:r>
            <a:endParaRPr/>
          </a:p>
          <a:p>
            <a:pPr marL="0" lvl="0" indent="0" algn="ctr" rtl="0">
              <a:lnSpc>
                <a:spcPct val="100000"/>
              </a:lnSpc>
              <a:spcBef>
                <a:spcPts val="0"/>
              </a:spcBef>
              <a:spcAft>
                <a:spcPts val="0"/>
              </a:spcAft>
              <a:buNone/>
            </a:pPr>
            <a:r>
              <a:rPr lang="en"/>
              <a:t>MAKE THE ECHOES RING FOR DARTMOUTH!</a:t>
            </a:r>
            <a:endParaRPr/>
          </a:p>
          <a:p>
            <a:pPr marL="0" lvl="0" indent="0" algn="ctr" rtl="0">
              <a:lnSpc>
                <a:spcPct val="100000"/>
              </a:lnSpc>
              <a:spcBef>
                <a:spcPts val="0"/>
              </a:spcBef>
              <a:spcAft>
                <a:spcPts val="0"/>
              </a:spcAft>
              <a:buNone/>
            </a:pPr>
            <a:endParaRPr/>
          </a:p>
          <a:p>
            <a:pPr marL="0" lvl="0" indent="0" algn="ctr" rtl="0">
              <a:lnSpc>
                <a:spcPct val="100000"/>
              </a:lnSpc>
              <a:spcBef>
                <a:spcPts val="0"/>
              </a:spcBef>
              <a:spcAft>
                <a:spcPts val="0"/>
              </a:spcAft>
              <a:buNone/>
            </a:pPr>
            <a:r>
              <a:rPr lang="en"/>
              <a:t>Our team’s a winner,</a:t>
            </a:r>
            <a:endParaRPr/>
          </a:p>
          <a:p>
            <a:pPr marL="0" lvl="0" indent="0" algn="ctr" rtl="0">
              <a:lnSpc>
                <a:spcPct val="100000"/>
              </a:lnSpc>
              <a:spcBef>
                <a:spcPts val="0"/>
              </a:spcBef>
              <a:spcAft>
                <a:spcPts val="0"/>
              </a:spcAft>
              <a:buNone/>
            </a:pPr>
            <a:r>
              <a:rPr lang="en"/>
              <a:t>We’ve got the stuff!</a:t>
            </a:r>
            <a:endParaRPr/>
          </a:p>
          <a:p>
            <a:pPr marL="0" lvl="0" indent="0" algn="ctr" rtl="0">
              <a:lnSpc>
                <a:spcPct val="100000"/>
              </a:lnSpc>
              <a:spcBef>
                <a:spcPts val="0"/>
              </a:spcBef>
              <a:spcAft>
                <a:spcPts val="0"/>
              </a:spcAft>
              <a:buNone/>
            </a:pPr>
            <a:r>
              <a:rPr lang="en"/>
              <a:t>We wear the Dartmouth Green</a:t>
            </a:r>
            <a:endParaRPr/>
          </a:p>
          <a:p>
            <a:pPr marL="0" lvl="0" indent="0" algn="ctr" rtl="0">
              <a:lnSpc>
                <a:spcPct val="100000"/>
              </a:lnSpc>
              <a:spcBef>
                <a:spcPts val="0"/>
              </a:spcBef>
              <a:spcAft>
                <a:spcPts val="0"/>
              </a:spcAft>
              <a:buNone/>
            </a:pPr>
            <a:r>
              <a:rPr lang="en"/>
              <a:t>And that’s enough!</a:t>
            </a:r>
            <a:endParaRPr/>
          </a:p>
          <a:p>
            <a:pPr marL="0" lvl="0" indent="0" algn="ctr" rtl="0">
              <a:lnSpc>
                <a:spcPct val="100000"/>
              </a:lnSpc>
              <a:spcBef>
                <a:spcPts val="0"/>
              </a:spcBef>
              <a:spcAft>
                <a:spcPts val="0"/>
              </a:spcAft>
              <a:buNone/>
            </a:pPr>
            <a:r>
              <a:rPr lang="en"/>
              <a:t>DARTMOUTH, DARTMOUTH, GREEN!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5"/>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Common Themes Across Traditions</a:t>
            </a:r>
            <a:endParaRPr/>
          </a:p>
        </p:txBody>
      </p:sp>
      <p:sp>
        <p:nvSpPr>
          <p:cNvPr id="146" name="Google Shape;146;p25"/>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700"/>
          </a:p>
          <a:p>
            <a:pPr marL="457200" lvl="0" indent="-336550" algn="l" rtl="0">
              <a:spcBef>
                <a:spcPts val="1200"/>
              </a:spcBef>
              <a:spcAft>
                <a:spcPts val="0"/>
              </a:spcAft>
              <a:buSzPts val="1700"/>
              <a:buChar char="●"/>
            </a:pPr>
            <a:r>
              <a:rPr lang="en" sz="1700"/>
              <a:t>Invoking school pride</a:t>
            </a:r>
            <a:endParaRPr sz="1700"/>
          </a:p>
          <a:p>
            <a:pPr marL="457200" lvl="0" indent="-336550" algn="l" rtl="0">
              <a:spcBef>
                <a:spcPts val="0"/>
              </a:spcBef>
              <a:spcAft>
                <a:spcPts val="0"/>
              </a:spcAft>
              <a:buSzPts val="1700"/>
              <a:buChar char="●"/>
            </a:pPr>
            <a:r>
              <a:rPr lang="en" sz="1700"/>
              <a:t>Foster comradery</a:t>
            </a:r>
            <a:endParaRPr sz="1700"/>
          </a:p>
          <a:p>
            <a:pPr marL="457200" lvl="0" indent="-336550" algn="l" rtl="0">
              <a:spcBef>
                <a:spcPts val="0"/>
              </a:spcBef>
              <a:spcAft>
                <a:spcPts val="0"/>
              </a:spcAft>
              <a:buSzPts val="1700"/>
              <a:buChar char="●"/>
            </a:pPr>
            <a:r>
              <a:rPr lang="en" sz="1700"/>
              <a:t>Give honor to a higher power</a:t>
            </a:r>
            <a:endParaRPr sz="1700"/>
          </a:p>
          <a:p>
            <a:pPr marL="457200" lvl="0" indent="-336550" algn="l" rtl="0">
              <a:spcBef>
                <a:spcPts val="0"/>
              </a:spcBef>
              <a:spcAft>
                <a:spcPts val="0"/>
              </a:spcAft>
              <a:buSzPts val="1700"/>
              <a:buChar char="●"/>
            </a:pPr>
            <a:r>
              <a:rPr lang="en" sz="1700"/>
              <a:t>Provide motivation to compete</a:t>
            </a:r>
            <a:endParaRPr sz="1700"/>
          </a:p>
          <a:p>
            <a:pPr marL="457200" lvl="0" indent="-336550" algn="l" rtl="0">
              <a:spcBef>
                <a:spcPts val="0"/>
              </a:spcBef>
              <a:spcAft>
                <a:spcPts val="0"/>
              </a:spcAft>
              <a:buSzPts val="1700"/>
              <a:buChar char="●"/>
            </a:pPr>
            <a:r>
              <a:rPr lang="en" sz="1700"/>
              <a:t>Taking ownership of the locker room</a:t>
            </a:r>
            <a:endParaRPr sz="1700"/>
          </a:p>
          <a:p>
            <a:pPr marL="457200" lvl="0" indent="-336550" algn="l" rtl="0">
              <a:spcBef>
                <a:spcPts val="0"/>
              </a:spcBef>
              <a:spcAft>
                <a:spcPts val="0"/>
              </a:spcAft>
              <a:buSzPts val="1700"/>
              <a:buChar char="●"/>
            </a:pPr>
            <a:r>
              <a:rPr lang="en" sz="1700"/>
              <a:t>Initiation into the team</a:t>
            </a:r>
            <a:endParaRPr sz="1700"/>
          </a:p>
          <a:p>
            <a:pPr marL="457200" lvl="0" indent="-336550" algn="l" rtl="0">
              <a:spcBef>
                <a:spcPts val="0"/>
              </a:spcBef>
              <a:spcAft>
                <a:spcPts val="0"/>
              </a:spcAft>
              <a:buSzPts val="1700"/>
              <a:buChar char="●"/>
            </a:pPr>
            <a:r>
              <a:rPr lang="en" sz="1700"/>
              <a:t>Good samaritanship outside the locker room and football</a:t>
            </a:r>
            <a:endParaRPr sz="1700"/>
          </a:p>
          <a:p>
            <a:pPr marL="0" lvl="0" indent="0" algn="l" rtl="0">
              <a:spcBef>
                <a:spcPts val="1200"/>
              </a:spcBef>
              <a:spcAft>
                <a:spcPts val="1200"/>
              </a:spcAft>
              <a:buNone/>
            </a:pPr>
            <a:endParaRPr sz="17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6"/>
          <p:cNvSpPr txBox="1">
            <a:spLocks noGrp="1"/>
          </p:cNvSpPr>
          <p:nvPr>
            <p:ph type="title"/>
          </p:nvPr>
        </p:nvSpPr>
        <p:spPr>
          <a:xfrm>
            <a:off x="1070250" y="1739700"/>
            <a:ext cx="7003500" cy="1664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800"/>
              <a:t>Thanks for listening!</a:t>
            </a:r>
            <a:endParaRPr sz="4800"/>
          </a:p>
          <a:p>
            <a:pPr marL="0" lvl="0" indent="0" algn="ctr" rtl="0">
              <a:spcBef>
                <a:spcPts val="0"/>
              </a:spcBef>
              <a:spcAft>
                <a:spcPts val="0"/>
              </a:spcAft>
              <a:buSzPts val="990"/>
              <a:buNone/>
            </a:pPr>
            <a:r>
              <a:rPr lang="en" sz="4800"/>
              <a:t>Questions?</a:t>
            </a:r>
            <a:endParaRPr sz="4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Collection Process</a:t>
            </a:r>
            <a:endParaRPr/>
          </a:p>
        </p:txBody>
      </p:sp>
      <p:sp>
        <p:nvSpPr>
          <p:cNvPr id="72" name="Google Shape;72;p14"/>
          <p:cNvSpPr txBox="1">
            <a:spLocks noGrp="1"/>
          </p:cNvSpPr>
          <p:nvPr>
            <p:ph type="body" idx="1"/>
          </p:nvPr>
        </p:nvSpPr>
        <p:spPr>
          <a:xfrm>
            <a:off x="4644675" y="500925"/>
            <a:ext cx="4166400" cy="21336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600"/>
              <a:t>We collected:</a:t>
            </a:r>
            <a:endParaRPr sz="1600"/>
          </a:p>
          <a:p>
            <a:pPr marL="457200" lvl="0" indent="-330200" algn="l" rtl="0">
              <a:spcBef>
                <a:spcPts val="1200"/>
              </a:spcBef>
              <a:spcAft>
                <a:spcPts val="0"/>
              </a:spcAft>
              <a:buSzPts val="1600"/>
              <a:buChar char="●"/>
            </a:pPr>
            <a:r>
              <a:rPr lang="en" sz="1600"/>
              <a:t>30 total football locker room traditions</a:t>
            </a:r>
            <a:endParaRPr sz="1600"/>
          </a:p>
          <a:p>
            <a:pPr marL="457200" lvl="0" indent="-330200" algn="l" rtl="0">
              <a:spcBef>
                <a:spcPts val="0"/>
              </a:spcBef>
              <a:spcAft>
                <a:spcPts val="0"/>
              </a:spcAft>
              <a:buSzPts val="1600"/>
              <a:buChar char="●"/>
            </a:pPr>
            <a:r>
              <a:rPr lang="en" sz="1600"/>
              <a:t>By interviewing 30 current and former football players</a:t>
            </a:r>
            <a:endParaRPr sz="1600"/>
          </a:p>
          <a:p>
            <a:pPr marL="457200" lvl="0" indent="-330200" algn="l" rtl="0">
              <a:spcBef>
                <a:spcPts val="0"/>
              </a:spcBef>
              <a:spcAft>
                <a:spcPts val="0"/>
              </a:spcAft>
              <a:buSzPts val="1600"/>
              <a:buChar char="●"/>
            </a:pPr>
            <a:r>
              <a:rPr lang="en" sz="1600"/>
              <a:t>Aged 18 to 37 years old </a:t>
            </a:r>
            <a:endParaRPr sz="1600"/>
          </a:p>
          <a:p>
            <a:pPr marL="457200" lvl="0" indent="-330200" algn="l" rtl="0">
              <a:spcBef>
                <a:spcPts val="0"/>
              </a:spcBef>
              <a:spcAft>
                <a:spcPts val="0"/>
              </a:spcAft>
              <a:buSzPts val="1600"/>
              <a:buChar char="●"/>
            </a:pPr>
            <a:r>
              <a:rPr lang="en" sz="1600"/>
              <a:t>From a variety of schools across the country</a:t>
            </a:r>
            <a:endParaRPr sz="1600"/>
          </a:p>
        </p:txBody>
      </p:sp>
      <p:pic>
        <p:nvPicPr>
          <p:cNvPr id="73" name="Google Shape;73;p14"/>
          <p:cNvPicPr preferRelativeResize="0"/>
          <p:nvPr/>
        </p:nvPicPr>
        <p:blipFill>
          <a:blip r:embed="rId3">
            <a:alphaModFix/>
          </a:blip>
          <a:stretch>
            <a:fillRect/>
          </a:stretch>
        </p:blipFill>
        <p:spPr>
          <a:xfrm>
            <a:off x="5175125" y="2634600"/>
            <a:ext cx="3105495" cy="25089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Interview Questions</a:t>
            </a:r>
            <a:endParaRPr/>
          </a:p>
        </p:txBody>
      </p:sp>
      <p:sp>
        <p:nvSpPr>
          <p:cNvPr id="79" name="Google Shape;79;p15"/>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SzPts val="1500"/>
              <a:buChar char="●"/>
            </a:pPr>
            <a:r>
              <a:rPr lang="en" sz="1500"/>
              <a:t>Name, age, and gender?</a:t>
            </a:r>
            <a:endParaRPr sz="1500"/>
          </a:p>
          <a:p>
            <a:pPr marL="457200" lvl="0" indent="-323850" algn="l" rtl="0">
              <a:spcBef>
                <a:spcPts val="0"/>
              </a:spcBef>
              <a:spcAft>
                <a:spcPts val="0"/>
              </a:spcAft>
              <a:buSzPts val="1500"/>
              <a:buChar char="●"/>
            </a:pPr>
            <a:r>
              <a:rPr lang="en" sz="1500"/>
              <a:t>Where were you born, raised, and where are you currently living?</a:t>
            </a:r>
            <a:endParaRPr sz="1500"/>
          </a:p>
          <a:p>
            <a:pPr marL="457200" lvl="0" indent="-323850" algn="l" rtl="0">
              <a:spcBef>
                <a:spcPts val="0"/>
              </a:spcBef>
              <a:spcAft>
                <a:spcPts val="0"/>
              </a:spcAft>
              <a:buSzPts val="1500"/>
              <a:buChar char="●"/>
            </a:pPr>
            <a:r>
              <a:rPr lang="en" sz="1500"/>
              <a:t>Tell me a bit about yourself specifically as it pertains to football.</a:t>
            </a:r>
            <a:endParaRPr sz="1500"/>
          </a:p>
          <a:p>
            <a:pPr marL="457200" lvl="0" indent="-323850" algn="l" rtl="0">
              <a:spcBef>
                <a:spcPts val="0"/>
              </a:spcBef>
              <a:spcAft>
                <a:spcPts val="0"/>
              </a:spcAft>
              <a:buSzPts val="1500"/>
              <a:buChar char="●"/>
            </a:pPr>
            <a:r>
              <a:rPr lang="en" sz="1500"/>
              <a:t>Did you have any locker room traditions when you played college football?</a:t>
            </a:r>
            <a:endParaRPr sz="1500"/>
          </a:p>
          <a:p>
            <a:pPr marL="457200" lvl="0" indent="-323850" algn="l" rtl="0">
              <a:spcBef>
                <a:spcPts val="0"/>
              </a:spcBef>
              <a:spcAft>
                <a:spcPts val="0"/>
              </a:spcAft>
              <a:buSzPts val="1500"/>
              <a:buChar char="●"/>
            </a:pPr>
            <a:r>
              <a:rPr lang="en" sz="1500"/>
              <a:t>When and where did this tradition take place?</a:t>
            </a:r>
            <a:endParaRPr sz="1500"/>
          </a:p>
          <a:p>
            <a:pPr marL="457200" lvl="0" indent="-323850" algn="l" rtl="0">
              <a:spcBef>
                <a:spcPts val="0"/>
              </a:spcBef>
              <a:spcAft>
                <a:spcPts val="0"/>
              </a:spcAft>
              <a:buSzPts val="1500"/>
              <a:buChar char="●"/>
            </a:pPr>
            <a:r>
              <a:rPr lang="en" sz="1500"/>
              <a:t>What do you think the meaning behind the tradition is?</a:t>
            </a:r>
            <a:endParaRPr sz="15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Highlighted Tradition</a:t>
            </a:r>
            <a:endParaRPr/>
          </a:p>
        </p:txBody>
      </p:sp>
      <p:sp>
        <p:nvSpPr>
          <p:cNvPr id="85" name="Google Shape;85;p16"/>
          <p:cNvSpPr txBox="1">
            <a:spLocks noGrp="1"/>
          </p:cNvSpPr>
          <p:nvPr>
            <p:ph type="body" idx="1"/>
          </p:nvPr>
        </p:nvSpPr>
        <p:spPr>
          <a:xfrm>
            <a:off x="175250" y="1505700"/>
            <a:ext cx="4323600" cy="3477900"/>
          </a:xfrm>
          <a:prstGeom prst="rect">
            <a:avLst/>
          </a:prstGeom>
        </p:spPr>
        <p:txBody>
          <a:bodyPr spcFirstLastPara="1" wrap="square" lIns="91425" tIns="91425" rIns="91425" bIns="91425" anchor="t" anchorCtr="0">
            <a:normAutofit fontScale="92500" lnSpcReduction="10000"/>
          </a:bodyPr>
          <a:lstStyle/>
          <a:p>
            <a:pPr marL="457200" lvl="0" indent="-304958" algn="l" rtl="0">
              <a:spcBef>
                <a:spcPts val="0"/>
              </a:spcBef>
              <a:spcAft>
                <a:spcPts val="0"/>
              </a:spcAft>
              <a:buSzPct val="100000"/>
              <a:buChar char="●"/>
            </a:pPr>
            <a:r>
              <a:rPr lang="en"/>
              <a:t>Location: </a:t>
            </a:r>
            <a:r>
              <a:rPr lang="en" b="1"/>
              <a:t>Tarleton State University</a:t>
            </a:r>
            <a:r>
              <a:rPr lang="en"/>
              <a:t> in Stephenville, Texas</a:t>
            </a:r>
            <a:endParaRPr/>
          </a:p>
          <a:p>
            <a:pPr marL="457200" lvl="0" indent="-304958" algn="l" rtl="0">
              <a:spcBef>
                <a:spcPts val="0"/>
              </a:spcBef>
              <a:spcAft>
                <a:spcPts val="0"/>
              </a:spcAft>
              <a:buSzPct val="100000"/>
              <a:buChar char="●"/>
            </a:pPr>
            <a:r>
              <a:rPr lang="en"/>
              <a:t>R.R. played football at Tarleton State from 2005-2006</a:t>
            </a:r>
            <a:endParaRPr/>
          </a:p>
          <a:p>
            <a:pPr marL="457200" lvl="0" indent="-304958" algn="l" rtl="0">
              <a:spcBef>
                <a:spcPts val="0"/>
              </a:spcBef>
              <a:spcAft>
                <a:spcPts val="0"/>
              </a:spcAft>
              <a:buSzPct val="100000"/>
              <a:buChar char="●"/>
            </a:pPr>
            <a:r>
              <a:rPr lang="en"/>
              <a:t>A secret group called the Purple Poos would </a:t>
            </a:r>
            <a:r>
              <a:rPr lang="en" b="1"/>
              <a:t>hide an object</a:t>
            </a:r>
            <a:r>
              <a:rPr lang="en"/>
              <a:t> in the locker room after a win and the team would search for the object</a:t>
            </a:r>
            <a:endParaRPr/>
          </a:p>
          <a:p>
            <a:pPr marL="457200" lvl="0" indent="-304958" algn="l" rtl="0">
              <a:spcBef>
                <a:spcPts val="0"/>
              </a:spcBef>
              <a:spcAft>
                <a:spcPts val="0"/>
              </a:spcAft>
              <a:buSzPct val="100000"/>
              <a:buChar char="●"/>
            </a:pPr>
            <a:r>
              <a:rPr lang="en"/>
              <a:t>The player who found it would get to hold onto the object until they play the same team the following year</a:t>
            </a:r>
            <a:endParaRPr/>
          </a:p>
          <a:p>
            <a:pPr marL="457200" lvl="0" indent="-304958" algn="l" rtl="0">
              <a:spcBef>
                <a:spcPts val="0"/>
              </a:spcBef>
              <a:spcAft>
                <a:spcPts val="0"/>
              </a:spcAft>
              <a:buSzPct val="100000"/>
              <a:buChar char="●"/>
            </a:pPr>
            <a:r>
              <a:rPr lang="en"/>
              <a:t>The object differed depending on the opponent</a:t>
            </a:r>
            <a:endParaRPr/>
          </a:p>
          <a:p>
            <a:pPr marL="0" lvl="0" indent="0" algn="l" rtl="0">
              <a:spcBef>
                <a:spcPts val="1200"/>
              </a:spcBef>
              <a:spcAft>
                <a:spcPts val="0"/>
              </a:spcAft>
              <a:buNone/>
            </a:pPr>
            <a:endParaRPr/>
          </a:p>
          <a:p>
            <a:pPr marL="457200" lvl="0" indent="-304958" algn="l" rtl="0">
              <a:spcBef>
                <a:spcPts val="1200"/>
              </a:spcBef>
              <a:spcAft>
                <a:spcPts val="0"/>
              </a:spcAft>
              <a:buSzPct val="100000"/>
              <a:buChar char="●"/>
            </a:pPr>
            <a:r>
              <a:rPr lang="en"/>
              <a:t>“If you find it, it's a </a:t>
            </a:r>
            <a:r>
              <a:rPr lang="en" b="1"/>
              <a:t>special keepsake</a:t>
            </a:r>
            <a:r>
              <a:rPr lang="en"/>
              <a:t>”</a:t>
            </a:r>
            <a:endParaRPr/>
          </a:p>
          <a:p>
            <a:pPr marL="0" lvl="0" indent="0" algn="l" rtl="0">
              <a:spcBef>
                <a:spcPts val="1200"/>
              </a:spcBef>
              <a:spcAft>
                <a:spcPts val="0"/>
              </a:spcAft>
              <a:buNone/>
            </a:pPr>
            <a:endParaRPr/>
          </a:p>
          <a:p>
            <a:pPr marL="457200" lvl="0" indent="-304958" algn="l" rtl="0">
              <a:spcBef>
                <a:spcPts val="1200"/>
              </a:spcBef>
              <a:spcAft>
                <a:spcPts val="0"/>
              </a:spcAft>
              <a:buSzPct val="100000"/>
              <a:buChar char="●"/>
            </a:pPr>
            <a:r>
              <a:rPr lang="en"/>
              <a:t>“The conference is </a:t>
            </a:r>
            <a:r>
              <a:rPr lang="en" b="1"/>
              <a:t>deep rooted in rivalry</a:t>
            </a:r>
            <a:r>
              <a:rPr lang="en"/>
              <a:t>”</a:t>
            </a:r>
            <a:endParaRPr/>
          </a:p>
        </p:txBody>
      </p:sp>
      <p:pic>
        <p:nvPicPr>
          <p:cNvPr id="86" name="Google Shape;86;p16"/>
          <p:cNvPicPr preferRelativeResize="0"/>
          <p:nvPr/>
        </p:nvPicPr>
        <p:blipFill>
          <a:blip r:embed="rId3">
            <a:alphaModFix/>
          </a:blip>
          <a:stretch>
            <a:fillRect/>
          </a:stretch>
        </p:blipFill>
        <p:spPr>
          <a:xfrm>
            <a:off x="4604687" y="1649451"/>
            <a:ext cx="4187124" cy="278870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Highlighted Tradition </a:t>
            </a:r>
            <a:endParaRPr/>
          </a:p>
        </p:txBody>
      </p:sp>
      <p:sp>
        <p:nvSpPr>
          <p:cNvPr id="92" name="Google Shape;92;p17"/>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fontScale="40000" lnSpcReduction="20000"/>
          </a:bodyPr>
          <a:lstStyle/>
          <a:p>
            <a:pPr marL="457200" lvl="0" indent="-292100" algn="l" rtl="0">
              <a:spcBef>
                <a:spcPts val="0"/>
              </a:spcBef>
              <a:spcAft>
                <a:spcPts val="0"/>
              </a:spcAft>
              <a:buSzPct val="100000"/>
              <a:buChar char="●"/>
            </a:pPr>
            <a:r>
              <a:rPr lang="en" sz="2500"/>
              <a:t>Location: </a:t>
            </a:r>
            <a:r>
              <a:rPr lang="en" sz="2500" b="1"/>
              <a:t>Yale University</a:t>
            </a:r>
            <a:r>
              <a:rPr lang="en" sz="2500"/>
              <a:t> in New Haven, Connecticut</a:t>
            </a:r>
            <a:endParaRPr sz="2500"/>
          </a:p>
          <a:p>
            <a:pPr marL="457200" lvl="0" indent="-292100" algn="l" rtl="0">
              <a:spcBef>
                <a:spcPts val="0"/>
              </a:spcBef>
              <a:spcAft>
                <a:spcPts val="0"/>
              </a:spcAft>
              <a:buSzPct val="100000"/>
              <a:buChar char="●"/>
            </a:pPr>
            <a:r>
              <a:rPr lang="en" sz="2500"/>
              <a:t>C.S. is a senior on the Yale University football team</a:t>
            </a:r>
            <a:endParaRPr sz="2500"/>
          </a:p>
          <a:p>
            <a:pPr marL="457200" lvl="0" indent="-292100" algn="l" rtl="0">
              <a:spcBef>
                <a:spcPts val="0"/>
              </a:spcBef>
              <a:spcAft>
                <a:spcPts val="0"/>
              </a:spcAft>
              <a:buSzPct val="100000"/>
              <a:buChar char="●"/>
            </a:pPr>
            <a:r>
              <a:rPr lang="en" sz="2500"/>
              <a:t>Team tradition that the captain of the team along with another player that is chosen by the head coach that did something special in terms of play on the field or effort stay behind after practice or a game to clean the locker room. </a:t>
            </a:r>
            <a:endParaRPr sz="2500"/>
          </a:p>
          <a:p>
            <a:pPr marL="457200" lvl="0" indent="-292100" algn="l" rtl="0">
              <a:spcBef>
                <a:spcPts val="0"/>
              </a:spcBef>
              <a:spcAft>
                <a:spcPts val="0"/>
              </a:spcAft>
              <a:buSzPct val="100000"/>
              <a:buChar char="●"/>
            </a:pPr>
            <a:r>
              <a:rPr lang="en" sz="2500"/>
              <a:t>Tradition stems from the New Zealand rugby team, the All Blacks.</a:t>
            </a:r>
            <a:endParaRPr sz="2500"/>
          </a:p>
          <a:p>
            <a:pPr marL="457200" lvl="0" indent="0" algn="l" rtl="0">
              <a:spcBef>
                <a:spcPts val="1200"/>
              </a:spcBef>
              <a:spcAft>
                <a:spcPts val="0"/>
              </a:spcAft>
              <a:buNone/>
            </a:pPr>
            <a:endParaRPr sz="2500"/>
          </a:p>
          <a:p>
            <a:pPr marL="457200" lvl="0" indent="-292100" algn="l" rtl="0">
              <a:spcBef>
                <a:spcPts val="1200"/>
              </a:spcBef>
              <a:spcAft>
                <a:spcPts val="0"/>
              </a:spcAft>
              <a:buSzPct val="100000"/>
              <a:buChar char="●"/>
            </a:pPr>
            <a:r>
              <a:rPr lang="en" sz="2500"/>
              <a:t>“Seen as the highest honor to be able to clean for the team which is why </a:t>
            </a:r>
            <a:r>
              <a:rPr lang="en" sz="2500" b="1"/>
              <a:t>the captain</a:t>
            </a:r>
            <a:r>
              <a:rPr lang="en" sz="2500"/>
              <a:t> also does it everyday.” </a:t>
            </a:r>
            <a:endParaRPr sz="2500"/>
          </a:p>
          <a:p>
            <a:pPr marL="457200" lvl="0" indent="0" algn="l" rtl="0">
              <a:spcBef>
                <a:spcPts val="1200"/>
              </a:spcBef>
              <a:spcAft>
                <a:spcPts val="0"/>
              </a:spcAft>
              <a:buNone/>
            </a:pPr>
            <a:endParaRPr sz="2500"/>
          </a:p>
          <a:p>
            <a:pPr marL="457200" lvl="0" indent="-292100" algn="l" rtl="0">
              <a:spcBef>
                <a:spcPts val="1200"/>
              </a:spcBef>
              <a:spcAft>
                <a:spcPts val="0"/>
              </a:spcAft>
              <a:buSzPct val="100000"/>
              <a:buChar char="●"/>
            </a:pPr>
            <a:r>
              <a:rPr lang="en" sz="2500"/>
              <a:t>“It’s an </a:t>
            </a:r>
            <a:r>
              <a:rPr lang="en" sz="2500" b="1"/>
              <a:t>honor</a:t>
            </a:r>
            <a:r>
              <a:rPr lang="en" sz="2500"/>
              <a:t> in the sense that it is selfless and puts the team before you.”</a:t>
            </a:r>
            <a:endParaRPr sz="2500"/>
          </a:p>
          <a:p>
            <a:pPr marL="0" lvl="0" indent="0" algn="l" rtl="0">
              <a:spcBef>
                <a:spcPts val="1200"/>
              </a:spcBef>
              <a:spcAft>
                <a:spcPts val="1200"/>
              </a:spcAft>
              <a:buNone/>
            </a:pPr>
            <a:r>
              <a:rPr lang="en"/>
              <a:t> </a:t>
            </a:r>
            <a:endParaRPr/>
          </a:p>
        </p:txBody>
      </p:sp>
      <p:sp>
        <p:nvSpPr>
          <p:cNvPr id="93" name="Google Shape;93;p17"/>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4" name="Google Shape;94;p17"/>
          <p:cNvPicPr preferRelativeResize="0"/>
          <p:nvPr/>
        </p:nvPicPr>
        <p:blipFill>
          <a:blip r:embed="rId3">
            <a:alphaModFix/>
          </a:blip>
          <a:stretch>
            <a:fillRect/>
          </a:stretch>
        </p:blipFill>
        <p:spPr>
          <a:xfrm>
            <a:off x="4785650" y="1505700"/>
            <a:ext cx="4093395" cy="30762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Highlighted Tradition</a:t>
            </a:r>
            <a:endParaRPr/>
          </a:p>
        </p:txBody>
      </p:sp>
      <p:sp>
        <p:nvSpPr>
          <p:cNvPr id="100" name="Google Shape;100;p18"/>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lnSpcReduction="20000"/>
          </a:bodyPr>
          <a:lstStyle/>
          <a:p>
            <a:pPr marL="457200" lvl="0" indent="-292100" algn="l" rtl="0">
              <a:spcBef>
                <a:spcPts val="0"/>
              </a:spcBef>
              <a:spcAft>
                <a:spcPts val="0"/>
              </a:spcAft>
              <a:buSzPts val="1000"/>
              <a:buChar char="●"/>
            </a:pPr>
            <a:r>
              <a:rPr lang="en" sz="1000"/>
              <a:t>Location: </a:t>
            </a:r>
            <a:r>
              <a:rPr lang="en" sz="1000" b="1"/>
              <a:t>Occidental College</a:t>
            </a:r>
            <a:r>
              <a:rPr lang="en" sz="1000"/>
              <a:t> in Los Angeles, California</a:t>
            </a:r>
            <a:endParaRPr sz="1000"/>
          </a:p>
          <a:p>
            <a:pPr marL="457200" lvl="0" indent="-292100" algn="l" rtl="0">
              <a:spcBef>
                <a:spcPts val="0"/>
              </a:spcBef>
              <a:spcAft>
                <a:spcPts val="0"/>
              </a:spcAft>
              <a:buSzPts val="1000"/>
              <a:buChar char="●"/>
            </a:pPr>
            <a:r>
              <a:rPr lang="en" sz="1000" b="1"/>
              <a:t>W.B.</a:t>
            </a:r>
            <a:r>
              <a:rPr lang="en" sz="1000"/>
              <a:t> played Division 3 football at Occidental from 2017-2021</a:t>
            </a:r>
            <a:endParaRPr sz="1000"/>
          </a:p>
          <a:p>
            <a:pPr marL="457200" lvl="0" indent="-292100" algn="l" rtl="0">
              <a:spcBef>
                <a:spcPts val="0"/>
              </a:spcBef>
              <a:spcAft>
                <a:spcPts val="0"/>
              </a:spcAft>
              <a:buSzPts val="1000"/>
              <a:buChar char="●"/>
            </a:pPr>
            <a:r>
              <a:rPr lang="en" sz="1000"/>
              <a:t>“Battle of the Shoes” rivalry with Whittier College originated in 1939 when Occidental players stole Whittier’s All- American running back’s cleats before the game, forcing him to play in his work boots. The cleats were later bronzed and turned into a trophy. </a:t>
            </a:r>
            <a:endParaRPr sz="1000"/>
          </a:p>
          <a:p>
            <a:pPr marL="0" lvl="0" indent="0" algn="l" rtl="0">
              <a:spcBef>
                <a:spcPts val="1200"/>
              </a:spcBef>
              <a:spcAft>
                <a:spcPts val="0"/>
              </a:spcAft>
              <a:buNone/>
            </a:pPr>
            <a:endParaRPr sz="1000"/>
          </a:p>
          <a:p>
            <a:pPr marL="457200" lvl="0" indent="-292100" algn="l" rtl="0">
              <a:spcBef>
                <a:spcPts val="1200"/>
              </a:spcBef>
              <a:spcAft>
                <a:spcPts val="0"/>
              </a:spcAft>
              <a:buSzPts val="1000"/>
              <a:buChar char="●"/>
            </a:pPr>
            <a:r>
              <a:rPr lang="en" sz="1000"/>
              <a:t>In the week leading up to this game, seniors on the team steal shoes from freshmen lockers, blaming it on a ghost named “Hector”, the man who supposedly stole Claxton’s shoes in 1939.</a:t>
            </a:r>
            <a:endParaRPr sz="1000"/>
          </a:p>
          <a:p>
            <a:pPr marL="457200" lvl="0" indent="-292100" algn="l" rtl="0">
              <a:spcBef>
                <a:spcPts val="0"/>
              </a:spcBef>
              <a:spcAft>
                <a:spcPts val="0"/>
              </a:spcAft>
              <a:buSzPts val="1000"/>
              <a:buChar char="●"/>
            </a:pPr>
            <a:r>
              <a:rPr lang="en" sz="1000"/>
              <a:t>At the end of the week, an Occidental football alumnus shows up in the locker room dressed in pads, claiming to be Hector. He gives the team a speech reminding them of the history of this rivalry and motivating them to perform.</a:t>
            </a:r>
            <a:endParaRPr sz="1000"/>
          </a:p>
        </p:txBody>
      </p:sp>
      <p:pic>
        <p:nvPicPr>
          <p:cNvPr id="101" name="Google Shape;101;p18"/>
          <p:cNvPicPr preferRelativeResize="0"/>
          <p:nvPr/>
        </p:nvPicPr>
        <p:blipFill>
          <a:blip r:embed="rId3">
            <a:alphaModFix/>
          </a:blip>
          <a:stretch>
            <a:fillRect/>
          </a:stretch>
        </p:blipFill>
        <p:spPr>
          <a:xfrm>
            <a:off x="5605996" y="1408675"/>
            <a:ext cx="2452700" cy="327025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Highlighted Tradition</a:t>
            </a:r>
            <a:endParaRPr/>
          </a:p>
        </p:txBody>
      </p:sp>
      <p:sp>
        <p:nvSpPr>
          <p:cNvPr id="107" name="Google Shape;107;p19"/>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Location: Yale University in New Haven, Connecticut</a:t>
            </a:r>
            <a:endParaRPr/>
          </a:p>
          <a:p>
            <a:pPr marL="0" lvl="0" indent="0" algn="l" rtl="0">
              <a:spcBef>
                <a:spcPts val="1200"/>
              </a:spcBef>
              <a:spcAft>
                <a:spcPts val="0"/>
              </a:spcAft>
              <a:buNone/>
            </a:pPr>
            <a:r>
              <a:rPr lang="en"/>
              <a:t>J.D. is the current captain of the Yale football team, beginning his season in 2017 and ending this 2021. </a:t>
            </a:r>
            <a:endParaRPr/>
          </a:p>
          <a:p>
            <a:pPr marL="0" lvl="0" indent="0" algn="l" rtl="0">
              <a:spcBef>
                <a:spcPts val="1200"/>
              </a:spcBef>
              <a:spcAft>
                <a:spcPts val="0"/>
              </a:spcAft>
              <a:buNone/>
            </a:pPr>
            <a:r>
              <a:rPr lang="en" b="1"/>
              <a:t>“Senior Spotlight”</a:t>
            </a:r>
            <a:r>
              <a:rPr lang="en"/>
              <a:t> is a tradition that involves the entire team. Once a week, on the night before every game, a random senior is chosen to speak in front of the team. The speech is around 20-30 minutes. They talk about “their experience with school, the team, and/or their life. It is meant to be an open conversation.”</a:t>
            </a:r>
            <a:endParaRPr/>
          </a:p>
          <a:p>
            <a:pPr marL="0" lvl="0" indent="0" algn="l" rtl="0">
              <a:spcBef>
                <a:spcPts val="1200"/>
              </a:spcBef>
              <a:spcAft>
                <a:spcPts val="1200"/>
              </a:spcAft>
              <a:buNone/>
            </a:pPr>
            <a:r>
              <a:rPr lang="en"/>
              <a:t>The significance of this tradition lies in the </a:t>
            </a:r>
            <a:r>
              <a:rPr lang="en" b="1"/>
              <a:t>unity</a:t>
            </a:r>
            <a:r>
              <a:rPr lang="en"/>
              <a:t> of the team. It gives everyone a senior’s point of view of what they went through. It also helps the young players, bringing them closer to the team as a whole. </a:t>
            </a:r>
            <a:endParaRPr/>
          </a:p>
        </p:txBody>
      </p:sp>
      <p:sp>
        <p:nvSpPr>
          <p:cNvPr id="108" name="Google Shape;108;p19"/>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09" name="Google Shape;109;p19"/>
          <p:cNvPicPr preferRelativeResize="0"/>
          <p:nvPr/>
        </p:nvPicPr>
        <p:blipFill>
          <a:blip r:embed="rId3">
            <a:alphaModFix/>
          </a:blip>
          <a:stretch>
            <a:fillRect/>
          </a:stretch>
        </p:blipFill>
        <p:spPr>
          <a:xfrm>
            <a:off x="4832400" y="1505700"/>
            <a:ext cx="3999900" cy="223994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Highlighted Tradition </a:t>
            </a:r>
            <a:endParaRPr/>
          </a:p>
        </p:txBody>
      </p:sp>
      <p:sp>
        <p:nvSpPr>
          <p:cNvPr id="115" name="Google Shape;115;p20"/>
          <p:cNvSpPr txBox="1">
            <a:spLocks noGrp="1"/>
          </p:cNvSpPr>
          <p:nvPr>
            <p:ph type="body" idx="1"/>
          </p:nvPr>
        </p:nvSpPr>
        <p:spPr>
          <a:xfrm>
            <a:off x="311700" y="1505700"/>
            <a:ext cx="5869200" cy="30762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Location: Butler University</a:t>
            </a:r>
            <a:endParaRPr/>
          </a:p>
          <a:p>
            <a:pPr marL="457200" lvl="0" indent="-311150" algn="l" rtl="0">
              <a:spcBef>
                <a:spcPts val="0"/>
              </a:spcBef>
              <a:spcAft>
                <a:spcPts val="0"/>
              </a:spcAft>
              <a:buSzPts val="1300"/>
              <a:buChar char="●"/>
            </a:pPr>
            <a:r>
              <a:rPr lang="en"/>
              <a:t>E.W Played Football at Butler from 2017-2020</a:t>
            </a:r>
            <a:endParaRPr/>
          </a:p>
          <a:p>
            <a:pPr marL="457200" lvl="0" indent="-311150" algn="l" rtl="0">
              <a:spcBef>
                <a:spcPts val="0"/>
              </a:spcBef>
              <a:spcAft>
                <a:spcPts val="0"/>
              </a:spcAft>
              <a:buSzPts val="1300"/>
              <a:buChar char="●"/>
            </a:pPr>
            <a:r>
              <a:rPr lang="en"/>
              <a:t>The upperclassmen would tell the Freshman they were going to run sprints early in the morning. As a rite of passage, the Freshman had to go to the locker room and put on all their pads and gear. Everyone would line up to begin the sprints, and as they began, the upperclassmen would fall behind and leave the field. The Freshman would continue running downfield for up to 100 yards before realizing it was all a joke.</a:t>
            </a:r>
            <a:endParaRPr/>
          </a:p>
          <a:p>
            <a:pPr marL="457200" lvl="0" indent="-311150" algn="l" rtl="0">
              <a:spcBef>
                <a:spcPts val="0"/>
              </a:spcBef>
              <a:spcAft>
                <a:spcPts val="0"/>
              </a:spcAft>
              <a:buSzPts val="1300"/>
              <a:buChar char="●"/>
            </a:pPr>
            <a:r>
              <a:rPr lang="en"/>
              <a:t>Serves as a rite of initiation that every upperclassmen had gone through at one point. Enables bonding through shared experiences and humor. </a:t>
            </a:r>
            <a:endParaRPr/>
          </a:p>
        </p:txBody>
      </p:sp>
      <p:pic>
        <p:nvPicPr>
          <p:cNvPr id="116" name="Google Shape;116;p20"/>
          <p:cNvPicPr preferRelativeResize="0"/>
          <p:nvPr/>
        </p:nvPicPr>
        <p:blipFill>
          <a:blip r:embed="rId3">
            <a:alphaModFix/>
          </a:blip>
          <a:stretch>
            <a:fillRect/>
          </a:stretch>
        </p:blipFill>
        <p:spPr>
          <a:xfrm>
            <a:off x="6372200" y="1791288"/>
            <a:ext cx="2429625" cy="2429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Highlighted Tradition (Jonathan)</a:t>
            </a:r>
            <a:endParaRPr/>
          </a:p>
        </p:txBody>
      </p:sp>
      <p:sp>
        <p:nvSpPr>
          <p:cNvPr id="122" name="Google Shape;122;p21"/>
          <p:cNvSpPr txBox="1">
            <a:spLocks noGrp="1"/>
          </p:cNvSpPr>
          <p:nvPr>
            <p:ph type="body" idx="1"/>
          </p:nvPr>
        </p:nvSpPr>
        <p:spPr>
          <a:xfrm>
            <a:off x="147200" y="1228300"/>
            <a:ext cx="4634400" cy="39153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en" sz="1100">
                <a:solidFill>
                  <a:schemeClr val="dk1"/>
                </a:solidFill>
                <a:highlight>
                  <a:schemeClr val="lt1"/>
                </a:highlight>
              </a:rPr>
              <a:t>Informant: Michael F.</a:t>
            </a:r>
            <a:endParaRPr sz="1100">
              <a:solidFill>
                <a:schemeClr val="dk1"/>
              </a:solidFill>
              <a:highlight>
                <a:schemeClr val="lt1"/>
              </a:highlight>
            </a:endParaRPr>
          </a:p>
          <a:p>
            <a:pPr marL="0" lvl="0" indent="0" algn="l" rtl="0">
              <a:lnSpc>
                <a:spcPct val="95000"/>
              </a:lnSpc>
              <a:spcBef>
                <a:spcPts val="1200"/>
              </a:spcBef>
              <a:spcAft>
                <a:spcPts val="0"/>
              </a:spcAft>
              <a:buSzPts val="1018"/>
              <a:buNone/>
            </a:pPr>
            <a:r>
              <a:rPr lang="en" sz="1100">
                <a:solidFill>
                  <a:schemeClr val="dk1"/>
                </a:solidFill>
                <a:highlight>
                  <a:schemeClr val="lt1"/>
                </a:highlight>
              </a:rPr>
              <a:t>Location: All Saints Episcopal School (Fort Worth, TX)</a:t>
            </a:r>
            <a:endParaRPr sz="1100">
              <a:solidFill>
                <a:schemeClr val="dk1"/>
              </a:solidFill>
              <a:highlight>
                <a:schemeClr val="lt1"/>
              </a:highlight>
            </a:endParaRPr>
          </a:p>
          <a:p>
            <a:pPr marL="0" lvl="0" indent="0" algn="l" rtl="0">
              <a:lnSpc>
                <a:spcPct val="95000"/>
              </a:lnSpc>
              <a:spcBef>
                <a:spcPts val="1200"/>
              </a:spcBef>
              <a:spcAft>
                <a:spcPts val="0"/>
              </a:spcAft>
              <a:buSzPts val="1018"/>
              <a:buNone/>
            </a:pPr>
            <a:r>
              <a:rPr lang="en" sz="1100">
                <a:solidFill>
                  <a:schemeClr val="dk1"/>
                </a:solidFill>
                <a:highlight>
                  <a:schemeClr val="lt1"/>
                </a:highlight>
              </a:rPr>
              <a:t>Item: Commitment Cards</a:t>
            </a:r>
            <a:endParaRPr sz="1100">
              <a:solidFill>
                <a:schemeClr val="dk1"/>
              </a:solidFill>
              <a:highlight>
                <a:schemeClr val="lt1"/>
              </a:highlight>
            </a:endParaRPr>
          </a:p>
          <a:p>
            <a:pPr marL="0" lvl="0" indent="0" algn="l" rtl="0">
              <a:lnSpc>
                <a:spcPct val="125454"/>
              </a:lnSpc>
              <a:spcBef>
                <a:spcPts val="1200"/>
              </a:spcBef>
              <a:spcAft>
                <a:spcPts val="0"/>
              </a:spcAft>
              <a:buNone/>
            </a:pPr>
            <a:r>
              <a:rPr lang="en" sz="1100">
                <a:solidFill>
                  <a:schemeClr val="dk1"/>
                </a:solidFill>
                <a:highlight>
                  <a:schemeClr val="lt1"/>
                </a:highlight>
              </a:rPr>
              <a:t>Michael was exposed to traditions in his high school football program at All Saints Episcopal. As an Episcopal educational institution, All Saints promotes the Anglican-Christian tradition of worship and seeks to foster holistic student-athletes with an emphasis on religion.</a:t>
            </a:r>
            <a:endParaRPr sz="1100">
              <a:solidFill>
                <a:schemeClr val="dk1"/>
              </a:solidFill>
              <a:highlight>
                <a:schemeClr val="lt1"/>
              </a:highlight>
            </a:endParaRPr>
          </a:p>
          <a:p>
            <a:pPr marL="0" lvl="0" indent="0" algn="l" rtl="0">
              <a:lnSpc>
                <a:spcPct val="125454"/>
              </a:lnSpc>
              <a:spcBef>
                <a:spcPts val="0"/>
              </a:spcBef>
              <a:spcAft>
                <a:spcPts val="0"/>
              </a:spcAft>
              <a:buNone/>
            </a:pPr>
            <a:endParaRPr sz="1100">
              <a:solidFill>
                <a:schemeClr val="dk1"/>
              </a:solidFill>
              <a:highlight>
                <a:schemeClr val="lt1"/>
              </a:highlight>
            </a:endParaRPr>
          </a:p>
          <a:p>
            <a:pPr marL="0" lvl="0" indent="0" algn="l" rtl="0">
              <a:lnSpc>
                <a:spcPct val="105454"/>
              </a:lnSpc>
              <a:spcBef>
                <a:spcPts val="0"/>
              </a:spcBef>
              <a:spcAft>
                <a:spcPts val="0"/>
              </a:spcAft>
              <a:buSzPts val="1018"/>
              <a:buNone/>
            </a:pPr>
            <a:r>
              <a:rPr lang="en" sz="1100">
                <a:solidFill>
                  <a:schemeClr val="dk1"/>
                </a:solidFill>
                <a:highlight>
                  <a:schemeClr val="lt1"/>
                </a:highlight>
              </a:rPr>
              <a:t>In the locker room, every individual on Michael’s football team would have to create a “commitment card” and speak in front of everyone else about their commitment to the game and each other. This commitment card would then be passed to another player on the team, whose job it was to keep the originator accountable for their actions, both on and off the field. These cards embodied the school’s values of righteous action and positive reinforcement, and were intended to guide players in becoming great athletes and pillars of their respective communities. This is similar to </a:t>
            </a:r>
            <a:r>
              <a:rPr lang="en" sz="1100" b="1">
                <a:solidFill>
                  <a:schemeClr val="dk1"/>
                </a:solidFill>
                <a:highlight>
                  <a:schemeClr val="lt1"/>
                </a:highlight>
              </a:rPr>
              <a:t>rites of transition </a:t>
            </a:r>
            <a:r>
              <a:rPr lang="en" sz="1100">
                <a:solidFill>
                  <a:schemeClr val="dk1"/>
                </a:solidFill>
                <a:highlight>
                  <a:schemeClr val="lt1"/>
                </a:highlight>
              </a:rPr>
              <a:t>because of the emphasis on a transformative process – becoming a</a:t>
            </a:r>
            <a:endParaRPr sz="1100">
              <a:solidFill>
                <a:schemeClr val="dk1"/>
              </a:solidFill>
              <a:highlight>
                <a:schemeClr val="lt1"/>
              </a:highlight>
            </a:endParaRPr>
          </a:p>
          <a:p>
            <a:pPr marL="0" lvl="0" indent="0" algn="l" rtl="0">
              <a:lnSpc>
                <a:spcPct val="95000"/>
              </a:lnSpc>
              <a:spcBef>
                <a:spcPts val="0"/>
              </a:spcBef>
              <a:spcAft>
                <a:spcPts val="1200"/>
              </a:spcAft>
              <a:buSzPts val="1018"/>
              <a:buNone/>
            </a:pPr>
            <a:endParaRPr sz="1100">
              <a:solidFill>
                <a:schemeClr val="dk1"/>
              </a:solidFill>
              <a:highlight>
                <a:schemeClr val="lt1"/>
              </a:highlight>
            </a:endParaRPr>
          </a:p>
        </p:txBody>
      </p:sp>
      <p:pic>
        <p:nvPicPr>
          <p:cNvPr id="123" name="Google Shape;123;p21"/>
          <p:cNvPicPr preferRelativeResize="0"/>
          <p:nvPr/>
        </p:nvPicPr>
        <p:blipFill>
          <a:blip r:embed="rId3">
            <a:alphaModFix/>
          </a:blip>
          <a:stretch>
            <a:fillRect/>
          </a:stretch>
        </p:blipFill>
        <p:spPr>
          <a:xfrm>
            <a:off x="4692600" y="1659225"/>
            <a:ext cx="4380900" cy="2639779"/>
          </a:xfrm>
          <a:prstGeom prst="rect">
            <a:avLst/>
          </a:prstGeom>
          <a:noFill/>
          <a:ln>
            <a:noFill/>
          </a:ln>
        </p:spPr>
      </p:pic>
      <p:sp>
        <p:nvSpPr>
          <p:cNvPr id="124" name="Google Shape;124;p21"/>
          <p:cNvSpPr txBox="1"/>
          <p:nvPr/>
        </p:nvSpPr>
        <p:spPr>
          <a:xfrm>
            <a:off x="4517175" y="4789600"/>
            <a:ext cx="3527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434343"/>
                </a:solidFill>
                <a:latin typeface="Roboto"/>
                <a:ea typeface="Roboto"/>
                <a:cs typeface="Roboto"/>
                <a:sym typeface="Roboto"/>
              </a:rPr>
              <a:t>better person through a time of learning and growth.</a:t>
            </a:r>
            <a:endParaRPr sz="1100">
              <a:solidFill>
                <a:srgbClr val="434343"/>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1139</Words>
  <Application>Microsoft Office PowerPoint</Application>
  <PresentationFormat>On-screen Show (16:9)</PresentationFormat>
  <Paragraphs>97</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Merriweather</vt:lpstr>
      <vt:lpstr>Roboto</vt:lpstr>
      <vt:lpstr>Paradigm</vt:lpstr>
      <vt:lpstr>Football Locker Room Traditions </vt:lpstr>
      <vt:lpstr>Collection Process</vt:lpstr>
      <vt:lpstr>Interview Questions</vt:lpstr>
      <vt:lpstr>Highlighted Tradition</vt:lpstr>
      <vt:lpstr>Highlighted Tradition </vt:lpstr>
      <vt:lpstr>Highlighted Tradition</vt:lpstr>
      <vt:lpstr>Highlighted Tradition</vt:lpstr>
      <vt:lpstr>Highlighted Tradition </vt:lpstr>
      <vt:lpstr>Highlighted Tradition (Jonathan)</vt:lpstr>
      <vt:lpstr>Dartmouth Football Locker Room Tradition</vt:lpstr>
      <vt:lpstr>PowerPoint Presentation</vt:lpstr>
      <vt:lpstr>Dartmouth Medley Lyrics</vt:lpstr>
      <vt:lpstr>Common Themes Across Traditions</vt:lpstr>
      <vt:lpstr>Thanks for listening!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Football Locker Room Traditions </dc:title>
  <dc:creator>Cameron Baller</dc:creator>
  <cp:lastModifiedBy>Cameron S. Baller</cp:lastModifiedBy>
  <cp:revision>1</cp:revision>
  <dcterms:modified xsi:type="dcterms:W3CDTF">2021-11-22T08:42:54Z</dcterms:modified>
</cp:coreProperties>
</file>