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PT Sans Narrow"/>
      <p:regular r:id="rId30"/>
      <p:bold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TSansNarrow-bold.fntdata"/><Relationship Id="rId30" Type="http://schemas.openxmlformats.org/officeDocument/2006/relationships/font" Target="fonts/PTSansNarrow-regular.fntdata"/><Relationship Id="rId11" Type="http://schemas.openxmlformats.org/officeDocument/2006/relationships/slide" Target="slides/slide6.xml"/><Relationship Id="rId33" Type="http://schemas.openxmlformats.org/officeDocument/2006/relationships/font" Target="fonts/OpenSans-bold.fntdata"/><Relationship Id="rId10" Type="http://schemas.openxmlformats.org/officeDocument/2006/relationships/slide" Target="slides/slide5.xml"/><Relationship Id="rId32" Type="http://schemas.openxmlformats.org/officeDocument/2006/relationships/font" Target="fonts/OpenSans-regular.fntdata"/><Relationship Id="rId13" Type="http://schemas.openxmlformats.org/officeDocument/2006/relationships/slide" Target="slides/slide8.xml"/><Relationship Id="rId35" Type="http://schemas.openxmlformats.org/officeDocument/2006/relationships/font" Target="fonts/OpenSans-boldItalic.fntdata"/><Relationship Id="rId12" Type="http://schemas.openxmlformats.org/officeDocument/2006/relationships/slide" Target="slides/slide7.xml"/><Relationship Id="rId34" Type="http://schemas.openxmlformats.org/officeDocument/2006/relationships/font" Target="fonts/OpenSans-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ALBIE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7563710a34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7563710a34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7563710a34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563710a34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7563710a34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563710a34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7563710a34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7563710a34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ALBIE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7563710a34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7563710a34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ALBIE</a:t>
            </a:r>
            <a:endParaRPr/>
          </a:p>
          <a:p>
            <a:pPr indent="-298450" lvl="0" marL="457200" rtl="0" algn="l">
              <a:spcBef>
                <a:spcPts val="0"/>
              </a:spcBef>
              <a:spcAft>
                <a:spcPts val="0"/>
              </a:spcAft>
              <a:buSzPts val="1100"/>
              <a:buChar char="-"/>
            </a:pPr>
            <a:r>
              <a:rPr lang="en"/>
              <a:t>Talk about how they leave the money too if any is left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7563710a34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7563710a34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ALBIE</a:t>
            </a:r>
            <a:endParaRPr/>
          </a:p>
          <a:p>
            <a:pPr indent="-298450" lvl="0" marL="457200" rtl="0" algn="l">
              <a:spcBef>
                <a:spcPts val="0"/>
              </a:spcBef>
              <a:spcAft>
                <a:spcPts val="0"/>
              </a:spcAft>
              <a:buSzPts val="1100"/>
              <a:buChar char="-"/>
            </a:pPr>
            <a:r>
              <a:rPr lang="en"/>
              <a:t>Sort of leaves their own myth or mystery, especially among other fire departments because it is usually unclear who did it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7563710a34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7563710a34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7563710a34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7563710a34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7563710a34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7563710a34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Albie</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7563710a34_1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7563710a34_1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Albie</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Dinner → way for them to test who is actually the best cook in the house (certain ppl cooking means certain calls will happen similar to the Hanover FD superstitions)</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7555720e47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555720e47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ALBIE</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7555720e47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7555720e47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Albie</a:t>
            </a:r>
            <a:endParaRPr/>
          </a:p>
          <a:p>
            <a:pPr indent="0" lvl="0" marL="0" rtl="0" algn="l">
              <a:spcBef>
                <a:spcPts val="0"/>
              </a:spcBef>
              <a:spcAft>
                <a:spcPts val="0"/>
              </a:spcAft>
              <a:buNone/>
            </a:pPr>
            <a:r>
              <a:rPr lang="en"/>
              <a:t>5:34 into clip</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7563710a34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7563710a34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7563710a34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7563710a34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7563710a34_1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7563710a34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7563710a34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7563710a34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7555720e47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555720e4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7555720e47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555720e47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7563710a3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7563710a3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7563710a34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563710a34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7555720e47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555720e4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7555720e47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7555720e47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7555720e47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555720e47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drive.google.com/file/d/1LpSLzF_pjPpHZhBi3SGodkVIeS0nLQhY/view" TargetMode="Externa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Folklore of Firefighters</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Ryan Blankemeier, Albie Austin, Sam Wilson, Ben Martin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Individual Superstitions</a:t>
            </a:r>
            <a:endParaRPr/>
          </a:p>
        </p:txBody>
      </p:sp>
      <p:sp>
        <p:nvSpPr>
          <p:cNvPr id="122" name="Google Shape;122;p2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Lieutenant Letson: If he wakes up before 2am to go to the bathroom, they will go out on a call the next day</a:t>
            </a:r>
            <a:endParaRPr/>
          </a:p>
          <a:p>
            <a:pPr indent="-342900" lvl="0" marL="457200" rtl="0" algn="l">
              <a:spcBef>
                <a:spcPts val="0"/>
              </a:spcBef>
              <a:spcAft>
                <a:spcPts val="0"/>
              </a:spcAft>
              <a:buSzPts val="1800"/>
              <a:buChar char="●"/>
            </a:pPr>
            <a:r>
              <a:rPr lang="en"/>
              <a:t>Firefighter Amato: If they sit around the firehouse talking about training, they will get a call</a:t>
            </a:r>
            <a:endParaRPr/>
          </a:p>
          <a:p>
            <a:pPr indent="-342900" lvl="0" marL="457200" rtl="0" algn="l">
              <a:spcBef>
                <a:spcPts val="0"/>
              </a:spcBef>
              <a:spcAft>
                <a:spcPts val="0"/>
              </a:spcAft>
              <a:buSzPts val="1800"/>
              <a:buChar char="●"/>
            </a:pPr>
            <a:r>
              <a:rPr lang="en"/>
              <a:t>Firefighter Linehan: If he has something important to do, they will be up all night responding to calls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21595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II. Sayings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445025"/>
            <a:ext cx="8520600" cy="14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hundred years of tradition not impeded by progress”</a:t>
            </a:r>
            <a:endParaRPr/>
          </a:p>
        </p:txBody>
      </p:sp>
      <p:sp>
        <p:nvSpPr>
          <p:cNvPr id="133" name="Google Shape;133;p24"/>
          <p:cNvSpPr txBox="1"/>
          <p:nvPr>
            <p:ph idx="1" type="body"/>
          </p:nvPr>
        </p:nvSpPr>
        <p:spPr>
          <a:xfrm>
            <a:off x="311700" y="1830925"/>
            <a:ext cx="3963900" cy="2738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Stuck in their old ways</a:t>
            </a:r>
            <a:endParaRPr/>
          </a:p>
          <a:p>
            <a:pPr indent="-342900" lvl="0" marL="457200" rtl="0" algn="l">
              <a:spcBef>
                <a:spcPts val="0"/>
              </a:spcBef>
              <a:spcAft>
                <a:spcPts val="0"/>
              </a:spcAft>
              <a:buSzPts val="1800"/>
              <a:buChar char="●"/>
            </a:pPr>
            <a:r>
              <a:rPr lang="en"/>
              <a:t>Refusal to change</a:t>
            </a:r>
            <a:endParaRPr/>
          </a:p>
          <a:p>
            <a:pPr indent="-342900" lvl="0" marL="457200" rtl="0" algn="l">
              <a:spcBef>
                <a:spcPts val="0"/>
              </a:spcBef>
              <a:spcAft>
                <a:spcPts val="0"/>
              </a:spcAft>
              <a:buSzPts val="1800"/>
              <a:buChar char="●"/>
            </a:pPr>
            <a:r>
              <a:rPr lang="en"/>
              <a:t>Only recently replaced their very old ambulance</a:t>
            </a:r>
            <a:endParaRPr/>
          </a:p>
        </p:txBody>
      </p:sp>
      <p:pic>
        <p:nvPicPr>
          <p:cNvPr id="134" name="Google Shape;134;p24"/>
          <p:cNvPicPr preferRelativeResize="0"/>
          <p:nvPr/>
        </p:nvPicPr>
        <p:blipFill>
          <a:blip r:embed="rId3">
            <a:alphaModFix/>
          </a:blip>
          <a:stretch>
            <a:fillRect/>
          </a:stretch>
        </p:blipFill>
        <p:spPr>
          <a:xfrm>
            <a:off x="4894263" y="1576925"/>
            <a:ext cx="2466975" cy="304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221805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III. Pranks/Jokes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445025"/>
            <a:ext cx="8520600" cy="17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a person they helped brings in food for a specific shift, the shift on duty eats all of the food, but leaves the note every time. </a:t>
            </a:r>
            <a:endParaRPr/>
          </a:p>
        </p:txBody>
      </p:sp>
      <p:sp>
        <p:nvSpPr>
          <p:cNvPr id="145" name="Google Shape;145;p26"/>
          <p:cNvSpPr txBox="1"/>
          <p:nvPr>
            <p:ph idx="1" type="body"/>
          </p:nvPr>
        </p:nvSpPr>
        <p:spPr>
          <a:xfrm>
            <a:off x="311700" y="2317750"/>
            <a:ext cx="8520600" cy="22512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Informant: Captain Gilbert</a:t>
            </a:r>
            <a:endParaRPr/>
          </a:p>
          <a:p>
            <a:pPr indent="-342900" lvl="0" marL="457200" rtl="0" algn="l">
              <a:lnSpc>
                <a:spcPct val="150000"/>
              </a:lnSpc>
              <a:spcBef>
                <a:spcPts val="0"/>
              </a:spcBef>
              <a:spcAft>
                <a:spcPts val="0"/>
              </a:spcAft>
              <a:buSzPts val="1800"/>
              <a:buChar char="●"/>
            </a:pPr>
            <a:r>
              <a:rPr lang="en"/>
              <a:t>Provides some levity in a very serious/dangerous field</a:t>
            </a:r>
            <a:endParaRPr/>
          </a:p>
          <a:p>
            <a:pPr indent="-342900" lvl="0" marL="457200" rtl="0" algn="l">
              <a:lnSpc>
                <a:spcPct val="150000"/>
              </a:lnSpc>
              <a:spcBef>
                <a:spcPts val="0"/>
              </a:spcBef>
              <a:spcAft>
                <a:spcPts val="0"/>
              </a:spcAft>
              <a:buSzPts val="1800"/>
              <a:buChar char="●"/>
            </a:pPr>
            <a:r>
              <a:rPr lang="en"/>
              <a:t>Pranks help them pass the time when they have down time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445025"/>
            <a:ext cx="8520600" cy="16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someone leaves ice cream in the freezer, they eat the ice cream and then fill the container with water</a:t>
            </a:r>
            <a:endParaRPr/>
          </a:p>
        </p:txBody>
      </p:sp>
      <p:sp>
        <p:nvSpPr>
          <p:cNvPr id="151" name="Google Shape;151;p27"/>
          <p:cNvSpPr txBox="1"/>
          <p:nvPr>
            <p:ph idx="1" type="body"/>
          </p:nvPr>
        </p:nvSpPr>
        <p:spPr>
          <a:xfrm>
            <a:off x="311700" y="2169575"/>
            <a:ext cx="8520600" cy="2399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Informant: Captain Gilbert</a:t>
            </a:r>
            <a:endParaRPr/>
          </a:p>
          <a:p>
            <a:pPr indent="-342900" lvl="0" marL="457200" rtl="0" algn="l">
              <a:lnSpc>
                <a:spcPct val="150000"/>
              </a:lnSpc>
              <a:spcBef>
                <a:spcPts val="0"/>
              </a:spcBef>
              <a:spcAft>
                <a:spcPts val="0"/>
              </a:spcAft>
              <a:buSzPts val="1800"/>
              <a:buChar char="●"/>
            </a:pPr>
            <a:r>
              <a:rPr lang="en"/>
              <a:t>Again, this prank provides some levity in the otherwise serious work.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8"/>
          <p:cNvSpPr txBox="1"/>
          <p:nvPr>
            <p:ph type="title"/>
          </p:nvPr>
        </p:nvSpPr>
        <p:spPr>
          <a:xfrm>
            <a:off x="311700" y="221805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IV. Rituals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Initiation Ritual</a:t>
            </a:r>
            <a:endParaRPr/>
          </a:p>
        </p:txBody>
      </p:sp>
      <p:sp>
        <p:nvSpPr>
          <p:cNvPr id="162" name="Google Shape;162;p2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Any new member to join the Hanover Fire Department is tasked with working harder and longer hours. They are required to clean the equipment and prepare for future calls.  </a:t>
            </a:r>
            <a:endParaRPr/>
          </a:p>
          <a:p>
            <a:pPr indent="-342900" lvl="0" marL="457200" rtl="0" algn="l">
              <a:spcBef>
                <a:spcPts val="1600"/>
              </a:spcBef>
              <a:spcAft>
                <a:spcPts val="0"/>
              </a:spcAft>
              <a:buSzPts val="1800"/>
              <a:buChar char="●"/>
            </a:pPr>
            <a:r>
              <a:rPr lang="en"/>
              <a:t>Rite of Incorporation into the fire department</a:t>
            </a:r>
            <a:endParaRPr/>
          </a:p>
          <a:p>
            <a:pPr indent="-317500" lvl="1" marL="914400" rtl="0" algn="l">
              <a:spcBef>
                <a:spcPts val="0"/>
              </a:spcBef>
              <a:spcAft>
                <a:spcPts val="0"/>
              </a:spcAft>
              <a:buSzPts val="1400"/>
              <a:buChar char="○"/>
            </a:pPr>
            <a:r>
              <a:rPr lang="en"/>
              <a:t>Allows them to learn more quickly and also become well acquainted with the other firefighters</a:t>
            </a:r>
            <a:endParaRPr/>
          </a:p>
          <a:p>
            <a:pPr indent="-317500" lvl="1" marL="914400" rtl="0" algn="l">
              <a:spcBef>
                <a:spcPts val="0"/>
              </a:spcBef>
              <a:spcAft>
                <a:spcPts val="0"/>
              </a:spcAft>
              <a:buSzPts val="1400"/>
              <a:buChar char="○"/>
            </a:pPr>
            <a:r>
              <a:rPr lang="en"/>
              <a:t>Considered “paying your dues”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30"/>
          <p:cNvSpPr txBox="1"/>
          <p:nvPr>
            <p:ph type="title"/>
          </p:nvPr>
        </p:nvSpPr>
        <p:spPr>
          <a:xfrm>
            <a:off x="311700" y="186435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Garden City, NY Fire Department</a:t>
            </a:r>
            <a:endParaRPr/>
          </a:p>
        </p:txBody>
      </p:sp>
      <p:pic>
        <p:nvPicPr>
          <p:cNvPr id="168" name="Google Shape;168;p30"/>
          <p:cNvPicPr preferRelativeResize="0"/>
          <p:nvPr/>
        </p:nvPicPr>
        <p:blipFill>
          <a:blip r:embed="rId3">
            <a:alphaModFix/>
          </a:blip>
          <a:stretch>
            <a:fillRect/>
          </a:stretch>
        </p:blipFill>
        <p:spPr>
          <a:xfrm>
            <a:off x="152400" y="2745300"/>
            <a:ext cx="8839200" cy="11667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Rituals, Traditions and Stories</a:t>
            </a:r>
            <a:endParaRPr/>
          </a:p>
        </p:txBody>
      </p:sp>
      <p:sp>
        <p:nvSpPr>
          <p:cNvPr id="174" name="Google Shape;174;p3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Every Monday night, different cook but same dinner</a:t>
            </a:r>
            <a:endParaRPr/>
          </a:p>
          <a:p>
            <a:pPr indent="-342900" lvl="0" marL="457200" rtl="0" algn="l">
              <a:spcBef>
                <a:spcPts val="0"/>
              </a:spcBef>
              <a:spcAft>
                <a:spcPts val="0"/>
              </a:spcAft>
              <a:buSzPts val="1800"/>
              <a:buChar char="●"/>
            </a:pPr>
            <a:r>
              <a:rPr lang="en"/>
              <a:t>Saturday morning breakfast and training</a:t>
            </a:r>
            <a:endParaRPr/>
          </a:p>
          <a:p>
            <a:pPr indent="-317500" lvl="1" marL="914400" rtl="0" algn="l">
              <a:spcBef>
                <a:spcPts val="0"/>
              </a:spcBef>
              <a:spcAft>
                <a:spcPts val="0"/>
              </a:spcAft>
              <a:buSzPts val="1400"/>
              <a:buChar char="○"/>
            </a:pPr>
            <a:r>
              <a:rPr lang="en"/>
              <a:t>Chef decides that day’s training exercise</a:t>
            </a:r>
            <a:endParaRPr/>
          </a:p>
          <a:p>
            <a:pPr indent="-342900" lvl="0" marL="457200" rtl="0" algn="l">
              <a:spcBef>
                <a:spcPts val="0"/>
              </a:spcBef>
              <a:spcAft>
                <a:spcPts val="0"/>
              </a:spcAft>
              <a:buSzPts val="1800"/>
              <a:buChar char="●"/>
            </a:pPr>
            <a:r>
              <a:rPr lang="en"/>
              <a:t>New Guys and Initiation</a:t>
            </a:r>
            <a:endParaRPr/>
          </a:p>
          <a:p>
            <a:pPr indent="-317500" lvl="1" marL="914400" rtl="0" algn="l">
              <a:spcBef>
                <a:spcPts val="0"/>
              </a:spcBef>
              <a:spcAft>
                <a:spcPts val="0"/>
              </a:spcAft>
              <a:buSzPts val="1400"/>
              <a:buChar char="○"/>
            </a:pPr>
            <a:r>
              <a:rPr lang="en"/>
              <a:t>Different from the other groups we interviewed → all pitch in and Captain will do the cleaning same as the new trainee</a:t>
            </a:r>
            <a:endParaRPr/>
          </a:p>
          <a:p>
            <a:pPr indent="-342900" lvl="0" marL="457200" rtl="0" algn="l">
              <a:spcBef>
                <a:spcPts val="0"/>
              </a:spcBef>
              <a:spcAft>
                <a:spcPts val="0"/>
              </a:spcAft>
              <a:buSzPts val="1800"/>
              <a:buChar char="●"/>
            </a:pPr>
            <a:r>
              <a:rPr lang="en"/>
              <a:t>Story and Myth Trivia via GroupMe</a:t>
            </a:r>
            <a:endParaRPr/>
          </a:p>
          <a:p>
            <a:pPr indent="-317500" lvl="1" marL="914400" rtl="0" algn="l">
              <a:spcBef>
                <a:spcPts val="0"/>
              </a:spcBef>
              <a:spcAft>
                <a:spcPts val="0"/>
              </a:spcAft>
              <a:buSzPts val="1400"/>
              <a:buChar char="○"/>
            </a:pPr>
            <a:r>
              <a:rPr lang="en"/>
              <a:t>Via the call logs from the Secretary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Topic</a:t>
            </a:r>
            <a:endParaRPr/>
          </a:p>
        </p:txBody>
      </p:sp>
      <p:sp>
        <p:nvSpPr>
          <p:cNvPr id="73" name="Google Shape;73;p1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500">
                <a:solidFill>
                  <a:srgbClr val="000000"/>
                </a:solidFill>
              </a:rPr>
              <a:t>Purpose: </a:t>
            </a:r>
            <a:r>
              <a:rPr lang="en" sz="1500">
                <a:solidFill>
                  <a:srgbClr val="000000"/>
                </a:solidFill>
              </a:rPr>
              <a:t>We explored the different stories and experiences of the members from the Hanover Fire Department and various other fire departments in the United States. </a:t>
            </a:r>
            <a:endParaRPr sz="1500">
              <a:solidFill>
                <a:srgbClr val="000000"/>
              </a:solidFill>
            </a:endParaRPr>
          </a:p>
          <a:p>
            <a:pPr indent="0" lvl="0" marL="0" rtl="0" algn="l">
              <a:lnSpc>
                <a:spcPct val="100000"/>
              </a:lnSpc>
              <a:spcBef>
                <a:spcPts val="0"/>
              </a:spcBef>
              <a:spcAft>
                <a:spcPts val="0"/>
              </a:spcAft>
              <a:buNone/>
            </a:pPr>
            <a:r>
              <a:t/>
            </a:r>
            <a:endParaRPr sz="1500">
              <a:solidFill>
                <a:srgbClr val="000000"/>
              </a:solidFill>
            </a:endParaRPr>
          </a:p>
          <a:p>
            <a:pPr indent="0" lvl="0" marL="0" rtl="0" algn="l">
              <a:lnSpc>
                <a:spcPct val="100000"/>
              </a:lnSpc>
              <a:spcBef>
                <a:spcPts val="0"/>
              </a:spcBef>
              <a:spcAft>
                <a:spcPts val="0"/>
              </a:spcAft>
              <a:buNone/>
            </a:pPr>
            <a:r>
              <a:rPr lang="en" sz="1500">
                <a:solidFill>
                  <a:srgbClr val="000000"/>
                </a:solidFill>
              </a:rPr>
              <a:t>We want to explore and examine the folklore that has developed at the firehouse during the times when there are no emergencies to respond to.</a:t>
            </a:r>
            <a:endParaRPr sz="1200">
              <a:solidFill>
                <a:srgbClr val="000000"/>
              </a:solidFill>
            </a:endParaRPr>
          </a:p>
          <a:p>
            <a:pPr indent="0" lvl="0" marL="0" rtl="0" algn="l">
              <a:lnSpc>
                <a:spcPct val="100000"/>
              </a:lnSpc>
              <a:spcBef>
                <a:spcPts val="0"/>
              </a:spcBef>
              <a:spcAft>
                <a:spcPts val="0"/>
              </a:spcAft>
              <a:buNone/>
            </a:pPr>
            <a:r>
              <a:t/>
            </a:r>
            <a:endParaRPr sz="1200">
              <a:solidFill>
                <a:srgbClr val="000000"/>
              </a:solidFill>
            </a:endParaRPr>
          </a:p>
          <a:p>
            <a:pPr indent="0" lvl="0" marL="0" rtl="0" algn="l">
              <a:lnSpc>
                <a:spcPct val="100000"/>
              </a:lnSpc>
              <a:spcBef>
                <a:spcPts val="0"/>
              </a:spcBef>
              <a:spcAft>
                <a:spcPts val="0"/>
              </a:spcAft>
              <a:buNone/>
            </a:pPr>
            <a:r>
              <a:t/>
            </a:r>
            <a:endParaRPr sz="1200">
              <a:solidFill>
                <a:srgbClr val="000000"/>
              </a:solidFill>
            </a:endParaRPr>
          </a:p>
          <a:p>
            <a:pPr indent="0" lvl="0" marL="0" rtl="0" algn="l">
              <a:lnSpc>
                <a:spcPct val="100000"/>
              </a:lnSpc>
              <a:spcBef>
                <a:spcPts val="0"/>
              </a:spcBef>
              <a:spcAft>
                <a:spcPts val="0"/>
              </a:spcAft>
              <a:buNone/>
            </a:pPr>
            <a:r>
              <a:t/>
            </a:r>
            <a:endParaRPr sz="12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Clips</a:t>
            </a:r>
            <a:endParaRPr/>
          </a:p>
        </p:txBody>
      </p:sp>
      <p:sp>
        <p:nvSpPr>
          <p:cNvPr id="180" name="Google Shape;180;p32"/>
          <p:cNvSpPr txBox="1"/>
          <p:nvPr>
            <p:ph idx="1" type="body"/>
          </p:nvPr>
        </p:nvSpPr>
        <p:spPr>
          <a:xfrm>
            <a:off x="311700" y="128557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Story Sharing within Cody’s Department</a:t>
            </a:r>
            <a:endParaRPr/>
          </a:p>
        </p:txBody>
      </p:sp>
      <p:pic>
        <p:nvPicPr>
          <p:cNvPr id="181" name="Google Shape;181;p32" title="Cody George Interview CUT VERSION.mp3">
            <a:hlinkClick r:id="rId3"/>
          </p:cNvPr>
          <p:cNvPicPr preferRelativeResize="0"/>
          <p:nvPr/>
        </p:nvPicPr>
        <p:blipFill>
          <a:blip r:embed="rId4">
            <a:alphaModFix/>
          </a:blip>
          <a:stretch>
            <a:fillRect/>
          </a:stretch>
        </p:blipFill>
        <p:spPr>
          <a:xfrm>
            <a:off x="152400" y="4721425"/>
            <a:ext cx="269675" cy="269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33"/>
          <p:cNvSpPr txBox="1"/>
          <p:nvPr>
            <p:ph type="title"/>
          </p:nvPr>
        </p:nvSpPr>
        <p:spPr>
          <a:xfrm>
            <a:off x="311700" y="199017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Madison, CT Fire Department</a:t>
            </a:r>
            <a:endParaRPr/>
          </a:p>
        </p:txBody>
      </p:sp>
      <p:pic>
        <p:nvPicPr>
          <p:cNvPr id="187" name="Google Shape;187;p33"/>
          <p:cNvPicPr preferRelativeResize="0"/>
          <p:nvPr/>
        </p:nvPicPr>
        <p:blipFill>
          <a:blip r:embed="rId3">
            <a:alphaModFix/>
          </a:blip>
          <a:stretch>
            <a:fillRect/>
          </a:stretch>
        </p:blipFill>
        <p:spPr>
          <a:xfrm>
            <a:off x="1752600" y="2818225"/>
            <a:ext cx="5638800" cy="12001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Superstition</a:t>
            </a:r>
            <a:endParaRPr/>
          </a:p>
        </p:txBody>
      </p:sp>
      <p:sp>
        <p:nvSpPr>
          <p:cNvPr id="193" name="Google Shape;193;p3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The informant wears a rubber bracelet every time he is inside the fire house for good luck/safety.</a:t>
            </a:r>
            <a:endParaRPr/>
          </a:p>
          <a:p>
            <a:pPr indent="-317500" lvl="1" marL="914400" rtl="0" algn="l">
              <a:lnSpc>
                <a:spcPct val="150000"/>
              </a:lnSpc>
              <a:spcBef>
                <a:spcPts val="0"/>
              </a:spcBef>
              <a:spcAft>
                <a:spcPts val="0"/>
              </a:spcAft>
              <a:buSzPts val="1400"/>
              <a:buChar char="○"/>
            </a:pPr>
            <a:r>
              <a:rPr lang="en"/>
              <a:t>This magic superstition is very similar to the Saint Florian necklace from the Hanover FD.</a:t>
            </a:r>
            <a:endParaRPr/>
          </a:p>
          <a:p>
            <a:pPr indent="-342900" lvl="0" marL="457200" rtl="0" algn="l">
              <a:lnSpc>
                <a:spcPct val="150000"/>
              </a:lnSpc>
              <a:spcBef>
                <a:spcPts val="0"/>
              </a:spcBef>
              <a:spcAft>
                <a:spcPts val="0"/>
              </a:spcAft>
              <a:buSzPts val="1800"/>
              <a:buChar char="●"/>
            </a:pPr>
            <a:r>
              <a:rPr lang="en"/>
              <a:t>According to the informant, many of the other firefighters in the Madison FD wear “lucky” items while they are working.</a:t>
            </a:r>
            <a:endParaRPr/>
          </a:p>
        </p:txBody>
      </p:sp>
      <p:pic>
        <p:nvPicPr>
          <p:cNvPr id="194" name="Google Shape;194;p34"/>
          <p:cNvPicPr preferRelativeResize="0"/>
          <p:nvPr/>
        </p:nvPicPr>
        <p:blipFill>
          <a:blip r:embed="rId3">
            <a:alphaModFix/>
          </a:blip>
          <a:stretch>
            <a:fillRect/>
          </a:stretch>
        </p:blipFill>
        <p:spPr>
          <a:xfrm>
            <a:off x="6064250" y="2899850"/>
            <a:ext cx="2095500" cy="2095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Initiation Ritual</a:t>
            </a:r>
            <a:endParaRPr/>
          </a:p>
        </p:txBody>
      </p:sp>
      <p:sp>
        <p:nvSpPr>
          <p:cNvPr id="200" name="Google Shape;200;p35"/>
          <p:cNvSpPr txBox="1"/>
          <p:nvPr>
            <p:ph idx="1" type="body"/>
          </p:nvPr>
        </p:nvSpPr>
        <p:spPr>
          <a:xfrm>
            <a:off x="311700" y="1266325"/>
            <a:ext cx="87054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new members in the Madison FD are required to be the first ones to arrive for their shift and the last ones to leave the firehouse after the shift. Also, they are tasked with cleaning the firehouse, the trucks, and the equipment. </a:t>
            </a:r>
            <a:endParaRPr/>
          </a:p>
          <a:p>
            <a:pPr indent="0" lvl="0" marL="0" rtl="0" algn="l">
              <a:spcBef>
                <a:spcPts val="1600"/>
              </a:spcBef>
              <a:spcAft>
                <a:spcPts val="1600"/>
              </a:spcAft>
              <a:buNone/>
            </a:pPr>
            <a:r>
              <a:rPr lang="en"/>
              <a:t>Again, this is very similar to the Hanover FD, and appears to be a rite of incorporation into the department. </a:t>
            </a:r>
            <a:endParaRPr/>
          </a:p>
        </p:txBody>
      </p:sp>
      <p:pic>
        <p:nvPicPr>
          <p:cNvPr id="201" name="Google Shape;201;p35"/>
          <p:cNvPicPr preferRelativeResize="0"/>
          <p:nvPr/>
        </p:nvPicPr>
        <p:blipFill>
          <a:blip r:embed="rId3">
            <a:alphaModFix/>
          </a:blip>
          <a:stretch>
            <a:fillRect/>
          </a:stretch>
        </p:blipFill>
        <p:spPr>
          <a:xfrm>
            <a:off x="3551200" y="3161750"/>
            <a:ext cx="5281101" cy="16750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Concluding Remarks</a:t>
            </a:r>
            <a:endParaRPr/>
          </a:p>
        </p:txBody>
      </p:sp>
      <p:sp>
        <p:nvSpPr>
          <p:cNvPr id="207" name="Google Shape;207;p3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t>Most of the folklore has to do with controlling the uncontrollable (through the use of superstitions). In a field as dangerous as firefighting, this makes sense - they want to feel as safe and in control as possible due to the uncertainty surrounding their work.</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Methods</a:t>
            </a:r>
            <a:endParaRPr/>
          </a:p>
        </p:txBody>
      </p:sp>
      <p:sp>
        <p:nvSpPr>
          <p:cNvPr id="79" name="Google Shape;79;p1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500">
                <a:solidFill>
                  <a:srgbClr val="000000"/>
                </a:solidFill>
              </a:rPr>
              <a:t>Informants: </a:t>
            </a:r>
            <a:endParaRPr b="1" sz="1500">
              <a:solidFill>
                <a:srgbClr val="000000"/>
              </a:solidFill>
            </a:endParaRPr>
          </a:p>
          <a:p>
            <a:pPr indent="-323850" lvl="0" marL="457200" rtl="0" algn="l">
              <a:lnSpc>
                <a:spcPct val="100000"/>
              </a:lnSpc>
              <a:spcBef>
                <a:spcPts val="0"/>
              </a:spcBef>
              <a:spcAft>
                <a:spcPts val="0"/>
              </a:spcAft>
              <a:buClr>
                <a:srgbClr val="000000"/>
              </a:buClr>
              <a:buSzPts val="1500"/>
              <a:buChar char="●"/>
            </a:pPr>
            <a:r>
              <a:rPr lang="en" sz="1500" u="sng">
                <a:solidFill>
                  <a:srgbClr val="000000"/>
                </a:solidFill>
              </a:rPr>
              <a:t>Hanover FD:</a:t>
            </a:r>
            <a:r>
              <a:rPr lang="en" sz="1500">
                <a:solidFill>
                  <a:srgbClr val="000000"/>
                </a:solidFill>
              </a:rPr>
              <a:t> Michael Gilbert (Captain, age 50), Scott Letson (Lieutenant, age 35), Jeremiah Linehan (Firefighter, age 45), and Joe Amato (Firefighter, age 27)</a:t>
            </a:r>
            <a:endParaRPr sz="1500">
              <a:solidFill>
                <a:srgbClr val="000000"/>
              </a:solidFill>
            </a:endParaRPr>
          </a:p>
          <a:p>
            <a:pPr indent="-323850" lvl="0" marL="457200" rtl="0" algn="l">
              <a:lnSpc>
                <a:spcPct val="100000"/>
              </a:lnSpc>
              <a:spcBef>
                <a:spcPts val="0"/>
              </a:spcBef>
              <a:spcAft>
                <a:spcPts val="0"/>
              </a:spcAft>
              <a:buClr>
                <a:srgbClr val="000000"/>
              </a:buClr>
              <a:buSzPts val="1500"/>
              <a:buChar char="●"/>
            </a:pPr>
            <a:r>
              <a:rPr lang="en" sz="1500" u="sng">
                <a:solidFill>
                  <a:srgbClr val="000000"/>
                </a:solidFill>
              </a:rPr>
              <a:t>Madison, CT FD</a:t>
            </a:r>
            <a:r>
              <a:rPr lang="en" sz="1500">
                <a:solidFill>
                  <a:srgbClr val="000000"/>
                </a:solidFill>
              </a:rPr>
              <a:t>: Anonymous (Volunteer, age 22)</a:t>
            </a:r>
            <a:endParaRPr sz="1500">
              <a:solidFill>
                <a:srgbClr val="000000"/>
              </a:solidFill>
            </a:endParaRPr>
          </a:p>
          <a:p>
            <a:pPr indent="-323850" lvl="0" marL="457200" rtl="0" algn="l">
              <a:lnSpc>
                <a:spcPct val="100000"/>
              </a:lnSpc>
              <a:spcBef>
                <a:spcPts val="0"/>
              </a:spcBef>
              <a:spcAft>
                <a:spcPts val="0"/>
              </a:spcAft>
              <a:buClr>
                <a:srgbClr val="000000"/>
              </a:buClr>
              <a:buSzPts val="1500"/>
              <a:buChar char="●"/>
            </a:pPr>
            <a:r>
              <a:rPr lang="en" sz="1500" u="sng">
                <a:solidFill>
                  <a:srgbClr val="000000"/>
                </a:solidFill>
              </a:rPr>
              <a:t>Garden City, NY FD: </a:t>
            </a:r>
            <a:r>
              <a:rPr lang="en" sz="1500">
                <a:solidFill>
                  <a:srgbClr val="000000"/>
                </a:solidFill>
              </a:rPr>
              <a:t>Cody George (Volunteer, age 24)</a:t>
            </a:r>
            <a:endParaRPr sz="1500">
              <a:solidFill>
                <a:srgbClr val="000000"/>
              </a:solidFill>
            </a:endParaRPr>
          </a:p>
          <a:p>
            <a:pPr indent="0" lvl="0" marL="457200" rtl="0" algn="l">
              <a:lnSpc>
                <a:spcPct val="100000"/>
              </a:lnSpc>
              <a:spcBef>
                <a:spcPts val="0"/>
              </a:spcBef>
              <a:spcAft>
                <a:spcPts val="0"/>
              </a:spcAft>
              <a:buNone/>
            </a:pPr>
            <a:r>
              <a:t/>
            </a:r>
            <a:endParaRPr sz="1500" u="sng">
              <a:solidFill>
                <a:srgbClr val="000000"/>
              </a:solidFill>
            </a:endParaRPr>
          </a:p>
          <a:p>
            <a:pPr indent="0" lvl="0" marL="0" rtl="0" algn="l">
              <a:lnSpc>
                <a:spcPct val="100000"/>
              </a:lnSpc>
              <a:spcBef>
                <a:spcPts val="0"/>
              </a:spcBef>
              <a:spcAft>
                <a:spcPts val="0"/>
              </a:spcAft>
              <a:buNone/>
            </a:pPr>
            <a:r>
              <a:rPr b="1" lang="en" sz="1500">
                <a:solidFill>
                  <a:srgbClr val="000000"/>
                </a:solidFill>
              </a:rPr>
              <a:t>Interviews: </a:t>
            </a:r>
            <a:r>
              <a:rPr lang="en" sz="1500">
                <a:solidFill>
                  <a:srgbClr val="000000"/>
                </a:solidFill>
              </a:rPr>
              <a:t>We conducted an in-person interview at the Hanover Fire Department with four members of their crew: Michael Gilbert, Scott Letson, Jeremiah Linehan, and Joe Amato. We also conducted phone interviews with a member of the Garden City Fire Department and a member of the Madison, CT Fire Department.</a:t>
            </a:r>
            <a:endParaRPr sz="1500">
              <a:solidFill>
                <a:srgbClr val="000000"/>
              </a:solidFill>
            </a:endParaRPr>
          </a:p>
          <a:p>
            <a:pPr indent="0" lvl="0" marL="0" rtl="0" algn="l">
              <a:lnSpc>
                <a:spcPct val="100000"/>
              </a:lnSpc>
              <a:spcBef>
                <a:spcPts val="0"/>
              </a:spcBef>
              <a:spcAft>
                <a:spcPts val="0"/>
              </a:spcAft>
              <a:buNone/>
            </a:pPr>
            <a:r>
              <a:t/>
            </a:r>
            <a:endParaRPr sz="1500">
              <a:solidFill>
                <a:srgbClr val="000000"/>
              </a:solidFill>
            </a:endParaRPr>
          </a:p>
          <a:p>
            <a:pPr indent="0" lvl="0" marL="0" rtl="0" algn="l">
              <a:lnSpc>
                <a:spcPct val="100000"/>
              </a:lnSpc>
              <a:spcBef>
                <a:spcPts val="0"/>
              </a:spcBef>
              <a:spcAft>
                <a:spcPts val="0"/>
              </a:spcAft>
              <a:buNone/>
            </a:pPr>
            <a:r>
              <a:rPr b="1" lang="en" sz="1500">
                <a:solidFill>
                  <a:srgbClr val="000000"/>
                </a:solidFill>
              </a:rPr>
              <a:t>Data/Results: </a:t>
            </a:r>
            <a:r>
              <a:rPr lang="en" sz="1500">
                <a:solidFill>
                  <a:srgbClr val="000000"/>
                </a:solidFill>
              </a:rPr>
              <a:t>Along with recording the interviews, we took our own notes to capture not only what the informants were telling us, but how they were telling us. </a:t>
            </a:r>
            <a:endParaRPr sz="15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sp>
        <p:nvSpPr>
          <p:cNvPr id="85" name="Google Shape;85;p1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data that we gathered from the firefighters fell into the following categories: </a:t>
            </a:r>
            <a:r>
              <a:rPr b="1" lang="en"/>
              <a:t>superstitions</a:t>
            </a:r>
            <a:r>
              <a:rPr lang="en"/>
              <a:t>,</a:t>
            </a:r>
            <a:r>
              <a:rPr b="1" lang="en"/>
              <a:t> sayings, jokes/pranks</a:t>
            </a:r>
            <a:r>
              <a:rPr b="1" lang="en"/>
              <a:t>, and rituals</a:t>
            </a:r>
            <a:r>
              <a:rPr lang="en"/>
              <a:t>. Many of these categories deal with magic which makes sense in an occupation as extreme and unpredictable as firefighting. </a:t>
            </a:r>
            <a:endParaRPr/>
          </a:p>
          <a:p>
            <a:pPr indent="0" lvl="0" marL="0" rtl="0" algn="l">
              <a:spcBef>
                <a:spcPts val="1600"/>
              </a:spcBef>
              <a:spcAft>
                <a:spcPts val="0"/>
              </a:spcAft>
              <a:buNone/>
            </a:pPr>
            <a:r>
              <a:rPr lang="en"/>
              <a:t>Although the firefighters have many superstitions, they also spend many hours precariously preparing and mastering their craft.</a:t>
            </a:r>
            <a:endParaRPr>
              <a:solidFill>
                <a:srgbClr val="434343"/>
              </a:solidFill>
            </a:endParaRPr>
          </a:p>
          <a:p>
            <a:pPr indent="0" lvl="0" marL="0" rtl="0" algn="l">
              <a:spcBef>
                <a:spcPts val="1600"/>
              </a:spcBef>
              <a:spcAft>
                <a:spcPts val="0"/>
              </a:spcAft>
              <a:buNone/>
            </a:pPr>
            <a:r>
              <a:rPr lang="en">
                <a:solidFill>
                  <a:srgbClr val="666666"/>
                </a:solidFill>
              </a:rPr>
              <a:t>“If you were to suggest to a native that he should make his garden mainly by magic and scamp his work, he would smile at your simplicity.” - Malinowski</a:t>
            </a:r>
            <a:endParaRPr>
              <a:solidFill>
                <a:srgbClr val="666666"/>
              </a:solidFill>
            </a:endParaRPr>
          </a:p>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123880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Hanover Fire Department</a:t>
            </a:r>
            <a:endParaRPr/>
          </a:p>
        </p:txBody>
      </p:sp>
      <p:pic>
        <p:nvPicPr>
          <p:cNvPr id="91" name="Google Shape;91;p17"/>
          <p:cNvPicPr preferRelativeResize="0"/>
          <p:nvPr/>
        </p:nvPicPr>
        <p:blipFill>
          <a:blip r:embed="rId3">
            <a:alphaModFix/>
          </a:blip>
          <a:stretch>
            <a:fillRect/>
          </a:stretch>
        </p:blipFill>
        <p:spPr>
          <a:xfrm>
            <a:off x="2352675" y="2056250"/>
            <a:ext cx="4438650" cy="1476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8"/>
          <p:cNvSpPr txBox="1"/>
          <p:nvPr>
            <p:ph type="title"/>
          </p:nvPr>
        </p:nvSpPr>
        <p:spPr>
          <a:xfrm>
            <a:off x="258775" y="1937275"/>
            <a:ext cx="8520600" cy="707400"/>
          </a:xfrm>
          <a:prstGeom prst="rect">
            <a:avLst/>
          </a:prstGeom>
        </p:spPr>
        <p:txBody>
          <a:bodyPr anchorCtr="0" anchor="t" bIns="91425" lIns="91425" spcFirstLastPara="1" rIns="91425" wrap="square" tIns="91425">
            <a:noAutofit/>
          </a:bodyPr>
          <a:lstStyle/>
          <a:p>
            <a:pPr indent="-457200" lvl="0" marL="457200" rtl="0" algn="ctr">
              <a:spcBef>
                <a:spcPts val="0"/>
              </a:spcBef>
              <a:spcAft>
                <a:spcPts val="0"/>
              </a:spcAft>
              <a:buSzPts val="3600"/>
              <a:buAutoNum type="romanUcPeriod"/>
            </a:pPr>
            <a:r>
              <a:rPr lang="en"/>
              <a:t>Superstitions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275675"/>
            <a:ext cx="8520600" cy="168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is good luck/provides protection to wear a necklace of Saint Florian, the protector saint of firefighters.</a:t>
            </a:r>
            <a:endParaRPr/>
          </a:p>
        </p:txBody>
      </p:sp>
      <p:sp>
        <p:nvSpPr>
          <p:cNvPr id="102" name="Google Shape;102;p19"/>
          <p:cNvSpPr txBox="1"/>
          <p:nvPr>
            <p:ph idx="1" type="body"/>
          </p:nvPr>
        </p:nvSpPr>
        <p:spPr>
          <a:xfrm>
            <a:off x="311700" y="2222500"/>
            <a:ext cx="8520600" cy="2346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666666"/>
              </a:buClr>
              <a:buSzPts val="1800"/>
              <a:buChar char="●"/>
            </a:pPr>
            <a:r>
              <a:rPr lang="en">
                <a:solidFill>
                  <a:srgbClr val="666666"/>
                </a:solidFill>
              </a:rPr>
              <a:t>Informant: Captain Gilbert</a:t>
            </a:r>
            <a:endParaRPr>
              <a:solidFill>
                <a:srgbClr val="666666"/>
              </a:solidFill>
            </a:endParaRPr>
          </a:p>
          <a:p>
            <a:pPr indent="-342900" lvl="0" marL="457200" rtl="0" algn="l">
              <a:spcBef>
                <a:spcPts val="0"/>
              </a:spcBef>
              <a:spcAft>
                <a:spcPts val="0"/>
              </a:spcAft>
              <a:buClr>
                <a:srgbClr val="666666"/>
              </a:buClr>
              <a:buSzPts val="1800"/>
              <a:buChar char="●"/>
            </a:pPr>
            <a:r>
              <a:rPr lang="en">
                <a:solidFill>
                  <a:srgbClr val="666666"/>
                </a:solidFill>
              </a:rPr>
              <a:t>Wears only in the fire house</a:t>
            </a:r>
            <a:endParaRPr>
              <a:solidFill>
                <a:srgbClr val="666666"/>
              </a:solidFill>
            </a:endParaRPr>
          </a:p>
          <a:p>
            <a:pPr indent="-342900" lvl="0" marL="457200" rtl="0" algn="l">
              <a:spcBef>
                <a:spcPts val="0"/>
              </a:spcBef>
              <a:spcAft>
                <a:spcPts val="0"/>
              </a:spcAft>
              <a:buClr>
                <a:srgbClr val="666666"/>
              </a:buClr>
              <a:buSzPts val="1800"/>
              <a:buChar char="●"/>
            </a:pPr>
            <a:r>
              <a:rPr lang="en">
                <a:solidFill>
                  <a:srgbClr val="666666"/>
                </a:solidFill>
              </a:rPr>
              <a:t>Provides added sense of protection</a:t>
            </a:r>
            <a:endParaRPr>
              <a:solidFill>
                <a:srgbClr val="666666"/>
              </a:solidFill>
            </a:endParaRPr>
          </a:p>
          <a:p>
            <a:pPr indent="-317500" lvl="1" marL="914400" rtl="0" algn="l">
              <a:spcBef>
                <a:spcPts val="0"/>
              </a:spcBef>
              <a:spcAft>
                <a:spcPts val="0"/>
              </a:spcAft>
              <a:buClr>
                <a:srgbClr val="666666"/>
              </a:buClr>
              <a:buSzPts val="1400"/>
              <a:buChar char="○"/>
            </a:pPr>
            <a:r>
              <a:rPr lang="en">
                <a:solidFill>
                  <a:srgbClr val="666666"/>
                </a:solidFill>
              </a:rPr>
              <a:t>Law of contact</a:t>
            </a:r>
            <a:endParaRPr>
              <a:solidFill>
                <a:srgbClr val="666666"/>
              </a:solidFill>
            </a:endParaRPr>
          </a:p>
          <a:p>
            <a:pPr indent="-342900" lvl="0" marL="457200" rtl="0" algn="l">
              <a:spcBef>
                <a:spcPts val="0"/>
              </a:spcBef>
              <a:spcAft>
                <a:spcPts val="0"/>
              </a:spcAft>
              <a:buClr>
                <a:srgbClr val="666666"/>
              </a:buClr>
              <a:buSzPts val="1800"/>
              <a:buChar char="●"/>
            </a:pPr>
            <a:r>
              <a:rPr lang="en">
                <a:solidFill>
                  <a:srgbClr val="666666"/>
                </a:solidFill>
              </a:rPr>
              <a:t>Magic Superstition</a:t>
            </a:r>
            <a:endParaRPr>
              <a:solidFill>
                <a:srgbClr val="666666"/>
              </a:solidFill>
            </a:endParaRPr>
          </a:p>
        </p:txBody>
      </p:sp>
      <p:pic>
        <p:nvPicPr>
          <p:cNvPr id="103" name="Google Shape;103;p19"/>
          <p:cNvPicPr preferRelativeResize="0"/>
          <p:nvPr/>
        </p:nvPicPr>
        <p:blipFill>
          <a:blip r:embed="rId3">
            <a:alphaModFix/>
          </a:blip>
          <a:stretch>
            <a:fillRect/>
          </a:stretch>
        </p:blipFill>
        <p:spPr>
          <a:xfrm>
            <a:off x="5333996" y="1957779"/>
            <a:ext cx="2573350" cy="2573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Everything Runs in Threes</a:t>
            </a:r>
            <a:endParaRPr/>
          </a:p>
        </p:txBody>
      </p:sp>
      <p:sp>
        <p:nvSpPr>
          <p:cNvPr id="109" name="Google Shape;109;p2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666666"/>
              </a:buClr>
              <a:buSzPts val="1800"/>
              <a:buChar char="●"/>
            </a:pPr>
            <a:r>
              <a:rPr lang="en">
                <a:solidFill>
                  <a:srgbClr val="666666"/>
                </a:solidFill>
              </a:rPr>
              <a:t>Informants: all 4 firefighters from Hanover FD</a:t>
            </a:r>
            <a:endParaRPr>
              <a:solidFill>
                <a:srgbClr val="666666"/>
              </a:solidFill>
            </a:endParaRPr>
          </a:p>
          <a:p>
            <a:pPr indent="-342900" lvl="0" marL="457200" rtl="0" algn="l">
              <a:spcBef>
                <a:spcPts val="0"/>
              </a:spcBef>
              <a:spcAft>
                <a:spcPts val="0"/>
              </a:spcAft>
              <a:buClr>
                <a:srgbClr val="666666"/>
              </a:buClr>
              <a:buSzPts val="1800"/>
              <a:buChar char="●"/>
            </a:pPr>
            <a:r>
              <a:rPr lang="en">
                <a:solidFill>
                  <a:srgbClr val="666666"/>
                </a:solidFill>
              </a:rPr>
              <a:t>The firefighters believe that if they get one call, then they will inevitably receive two more. </a:t>
            </a:r>
            <a:endParaRPr>
              <a:solidFill>
                <a:srgbClr val="666666"/>
              </a:solidFill>
            </a:endParaRPr>
          </a:p>
          <a:p>
            <a:pPr indent="-342900" lvl="0" marL="457200" rtl="0" algn="l">
              <a:spcBef>
                <a:spcPts val="0"/>
              </a:spcBef>
              <a:spcAft>
                <a:spcPts val="0"/>
              </a:spcAft>
              <a:buClr>
                <a:srgbClr val="666666"/>
              </a:buClr>
              <a:buSzPts val="1800"/>
              <a:buChar char="●"/>
            </a:pPr>
            <a:r>
              <a:rPr lang="en">
                <a:solidFill>
                  <a:srgbClr val="666666"/>
                </a:solidFill>
              </a:rPr>
              <a:t>Sign Superstition</a:t>
            </a:r>
            <a:endParaRPr>
              <a:solidFill>
                <a:srgbClr val="66666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025"/>
            <a:ext cx="8520600" cy="170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there is an old truck that has seen a lot of fires in the station, then they are more likely to receive a call</a:t>
            </a:r>
            <a:endParaRPr/>
          </a:p>
        </p:txBody>
      </p:sp>
      <p:sp>
        <p:nvSpPr>
          <p:cNvPr id="115" name="Google Shape;115;p21"/>
          <p:cNvSpPr txBox="1"/>
          <p:nvPr>
            <p:ph idx="1" type="body"/>
          </p:nvPr>
        </p:nvSpPr>
        <p:spPr>
          <a:xfrm>
            <a:off x="311700" y="2217875"/>
            <a:ext cx="4006200" cy="235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666666"/>
              </a:buClr>
              <a:buSzPts val="1800"/>
              <a:buChar char="●"/>
            </a:pPr>
            <a:r>
              <a:rPr lang="en">
                <a:solidFill>
                  <a:srgbClr val="666666"/>
                </a:solidFill>
              </a:rPr>
              <a:t>The presence of the truck makes them more likely to catch a fire</a:t>
            </a:r>
            <a:endParaRPr>
              <a:solidFill>
                <a:srgbClr val="666666"/>
              </a:solidFill>
            </a:endParaRPr>
          </a:p>
          <a:p>
            <a:pPr indent="-342900" lvl="0" marL="457200" rtl="0" algn="l">
              <a:spcBef>
                <a:spcPts val="0"/>
              </a:spcBef>
              <a:spcAft>
                <a:spcPts val="0"/>
              </a:spcAft>
              <a:buClr>
                <a:srgbClr val="666666"/>
              </a:buClr>
              <a:buSzPts val="1800"/>
              <a:buChar char="●"/>
            </a:pPr>
            <a:r>
              <a:rPr lang="en">
                <a:solidFill>
                  <a:srgbClr val="666666"/>
                </a:solidFill>
              </a:rPr>
              <a:t>Magic superstition</a:t>
            </a:r>
            <a:endParaRPr>
              <a:solidFill>
                <a:srgbClr val="666666"/>
              </a:solidFill>
            </a:endParaRPr>
          </a:p>
          <a:p>
            <a:pPr indent="-342900" lvl="0" marL="457200" rtl="0" algn="l">
              <a:spcBef>
                <a:spcPts val="0"/>
              </a:spcBef>
              <a:spcAft>
                <a:spcPts val="0"/>
              </a:spcAft>
              <a:buClr>
                <a:srgbClr val="666666"/>
              </a:buClr>
              <a:buSzPts val="1800"/>
              <a:buChar char="●"/>
            </a:pPr>
            <a:r>
              <a:rPr lang="en">
                <a:solidFill>
                  <a:srgbClr val="666666"/>
                </a:solidFill>
              </a:rPr>
              <a:t>Law of similarity</a:t>
            </a:r>
            <a:endParaRPr>
              <a:solidFill>
                <a:srgbClr val="666666"/>
              </a:solidFill>
            </a:endParaRPr>
          </a:p>
        </p:txBody>
      </p:sp>
      <p:pic>
        <p:nvPicPr>
          <p:cNvPr id="116" name="Google Shape;116;p21"/>
          <p:cNvPicPr preferRelativeResize="0"/>
          <p:nvPr/>
        </p:nvPicPr>
        <p:blipFill>
          <a:blip r:embed="rId3">
            <a:alphaModFix/>
          </a:blip>
          <a:stretch>
            <a:fillRect/>
          </a:stretch>
        </p:blipFill>
        <p:spPr>
          <a:xfrm>
            <a:off x="4572000" y="1746475"/>
            <a:ext cx="3439574" cy="31959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