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</p:sldIdLst>
  <p:sldSz cx="9144000" cy="5143500" type="screen16x9"/>
  <p:notesSz cx="6858000" cy="9144000"/>
  <p:embeddedFontLst>
    <p:embeddedFont>
      <p:font typeface="Old Standard TT" pitchFamily="2" charset="77"/>
      <p:regular r:id="rId20"/>
      <p:bold r:id="rId21"/>
      <p: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9"/>
  </p:normalViewPr>
  <p:slideViewPr>
    <p:cSldViewPr snapToGrid="0">
      <p:cViewPr varScale="1">
        <p:scale>
          <a:sx n="117" d="100"/>
          <a:sy n="117" d="100"/>
        </p:scale>
        <p:origin x="9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858952cc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858952cc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860601dd2_1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860601dd2_1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860601dd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860601dd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860601dd2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860601dd2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860601dd2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860601dd2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858952ccd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858952ccd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60601dd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60601dd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858952ccd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858952ccd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859492b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859492b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860601dd2_1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860601dd2_1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859492b3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859492b3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859492b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859492b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858952cc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858952cc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858952cc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858952cc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863fbd24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863fbd24a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863fbd24a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863fbd24a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ihatbertangulsen?__tn__=%2CdlC-R-R&amp;eid=ARAblKisFtlWeo9cq5wI2Ssf79XSNBTbcGG0-B6WtSokAO0OT2Zv_rpAGlHbzTBCt9utKnxUL2h1UT7Y&amp;hc_ref=ART04tah6l31ornq2sUClID-rIwuQoPQOBGMd-wDLouU4hFS7yth68FTyTD82NAqYZ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International Folklore: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Evil Spirits &amp; Superstitions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Alex Paget, Alex Leibowitz, Saif Malley, and Stas Van Genderen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Example 5: Kenyan (Luhya) Superstition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3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Informant Data: Brian Muleri is a ‘21 at Dartmouth College from Nairobi, Kenya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Contextual Data: Introduction of the chi</a:t>
            </a:r>
            <a:r>
              <a:rPr lang="en"/>
              <a:t>ldren of one’s current wife with the children of one’s past wife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Item: A ce</a:t>
            </a:r>
            <a:r>
              <a:rPr lang="en"/>
              <a:t>remony must be performed before introducing step-children to one another, traditionally at the house of the village elders</a:t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850" y="1152475"/>
            <a:ext cx="3591900" cy="35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6: Colombian Superstition</a:t>
            </a: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0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Informant Data: </a:t>
            </a:r>
            <a:r>
              <a:rPr lang="en"/>
              <a:t>Isabela Velasco</a:t>
            </a:r>
            <a:r>
              <a:rPr lang="en">
                <a:solidFill>
                  <a:schemeClr val="dk1"/>
                </a:solidFill>
              </a:rPr>
              <a:t> is a ‘</a:t>
            </a:r>
            <a:r>
              <a:rPr lang="en"/>
              <a:t>21</a:t>
            </a:r>
            <a:r>
              <a:rPr lang="en">
                <a:solidFill>
                  <a:schemeClr val="dk1"/>
                </a:solidFill>
              </a:rPr>
              <a:t> at Dartmouth College from </a:t>
            </a:r>
            <a:r>
              <a:rPr lang="en"/>
              <a:t>Bogotá, Colombia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Contextual Data: </a:t>
            </a:r>
            <a:r>
              <a:rPr lang="en"/>
              <a:t>Christmas time tradition that ensures good luck or bad luck for the year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Item: During Chri</a:t>
            </a:r>
            <a:r>
              <a:rPr lang="en"/>
              <a:t>stmas at midnight, everyone gets a bill of the lowest denomination that is tied ensuring good luck, if the bill is untied then bad luck will follow</a:t>
            </a:r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300" y="1152475"/>
            <a:ext cx="3663000" cy="36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7: Chinese Evil Spirits ‘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年寿’ </a:t>
            </a:r>
            <a:r>
              <a:rPr lang="en">
                <a:solidFill>
                  <a:srgbClr val="000000"/>
                </a:solidFill>
              </a:rPr>
              <a:t>(nian shou)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Informant Data: Ray Li is a ‘20 at Dartmouth College from Beijing, China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Contextual Data: A material </a:t>
            </a:r>
            <a:r>
              <a:rPr lang="en"/>
              <a:t>Mandarin character is inverted during the Lunar New Year celebrations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Item: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福</a:t>
            </a:r>
            <a:r>
              <a:rPr lang="en"/>
              <a:t> (fu), which means happiness and prosperity, is inverted so it looks like ‘nian.’ This is done to ward off the evil monster ‘lian’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500" y="1170125"/>
            <a:ext cx="342030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8: Omani Superstition</a:t>
            </a:r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Informant Data: Asaad Al-Raeesi is a ‘19 at Dartmouth College from Muscat, Oman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Contextual Data: Instances whe</a:t>
            </a:r>
            <a:r>
              <a:rPr lang="en"/>
              <a:t>n the evil eye could occur and how to avoid resulting bad luck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Item: Omanis believe in the power of en</a:t>
            </a:r>
            <a:r>
              <a:rPr lang="en"/>
              <a:t>vy, so after any compliment one would say “Mashallah” to ward off evil</a:t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950" y="1017725"/>
            <a:ext cx="30473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9: Korean Evil Spirits</a:t>
            </a:r>
            <a:endParaRPr dirty="0"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6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Informant Data: </a:t>
            </a:r>
            <a:r>
              <a:rPr lang="en"/>
              <a:t>Jeeseob Jung</a:t>
            </a:r>
            <a:r>
              <a:rPr lang="en">
                <a:solidFill>
                  <a:schemeClr val="dk1"/>
                </a:solidFill>
              </a:rPr>
              <a:t> is a ‘</a:t>
            </a:r>
            <a:r>
              <a:rPr lang="en"/>
              <a:t>20</a:t>
            </a:r>
            <a:r>
              <a:rPr lang="en">
                <a:solidFill>
                  <a:schemeClr val="dk1"/>
                </a:solidFill>
              </a:rPr>
              <a:t> at Dartmouth College from Seoul, South Korea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Contextual Data: </a:t>
            </a:r>
            <a:r>
              <a:rPr lang="en"/>
              <a:t>New Year tradition focused on honoring one’s ancestors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Item: Prayers and practices to honor</a:t>
            </a:r>
            <a:r>
              <a:rPr lang="en"/>
              <a:t> one’s ancestors, where the family puts up pictures of their relatives and leave the door open so the deceased can ‘return’</a:t>
            </a:r>
            <a:endParaRPr/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025" y="1058225"/>
            <a:ext cx="3344266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Observations: Spirit Traditions are Familial </a:t>
            </a:r>
            <a:endParaRPr/>
          </a:p>
        </p:txBody>
      </p:sp>
      <p:sp>
        <p:nvSpPr>
          <p:cNvPr id="195" name="Google Shape;195;p29"/>
          <p:cNvSpPr txBox="1"/>
          <p:nvPr/>
        </p:nvSpPr>
        <p:spPr>
          <a:xfrm>
            <a:off x="270700" y="1136975"/>
            <a:ext cx="63543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en" sz="1800">
                <a:latin typeface="Old Standard TT"/>
                <a:ea typeface="Old Standard TT"/>
                <a:cs typeface="Old Standard TT"/>
                <a:sym typeface="Old Standard TT"/>
              </a:rPr>
              <a:t>Kenyan tradition of step-child introduction 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○"/>
            </a:pPr>
            <a:r>
              <a:rPr lang="en" sz="1800">
                <a:latin typeface="Old Standard TT"/>
                <a:ea typeface="Old Standard TT"/>
                <a:cs typeface="Old Standard TT"/>
                <a:sym typeface="Old Standard TT"/>
              </a:rPr>
              <a:t>Centers on integration of ‘separated’ family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ld Standard TT"/>
              <a:buChar char="●"/>
            </a:pPr>
            <a:r>
              <a:rPr lang="en" sz="1800">
                <a:latin typeface="Old Standard TT"/>
                <a:ea typeface="Old Standard TT"/>
                <a:cs typeface="Old Standard TT"/>
                <a:sym typeface="Old Standard TT"/>
              </a:rPr>
              <a:t>Greek tradition of Evil Eye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○"/>
            </a:pPr>
            <a:r>
              <a:rPr lang="en" sz="1800">
                <a:latin typeface="Old Standard TT"/>
                <a:ea typeface="Old Standard TT"/>
                <a:cs typeface="Old Standard TT"/>
                <a:sym typeface="Old Standard TT"/>
              </a:rPr>
              <a:t>Tradition passed down at ceremony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○"/>
            </a:pPr>
            <a:r>
              <a:rPr lang="en" sz="1800">
                <a:latin typeface="Old Standard TT"/>
                <a:ea typeface="Old Standard TT"/>
                <a:cs typeface="Old Standard TT"/>
                <a:sym typeface="Old Standard TT"/>
              </a:rPr>
              <a:t>One member of the family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○"/>
            </a:pPr>
            <a:r>
              <a:rPr lang="en" sz="1800">
                <a:latin typeface="Old Standard TT"/>
                <a:ea typeface="Old Standard TT"/>
                <a:cs typeface="Old Standard TT"/>
                <a:sym typeface="Old Standard TT"/>
              </a:rPr>
              <a:t>Role of the grandmother and maternal influence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Chinese Evil Spirits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The letter is hung on the door of each house, done as a family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Maybe an example of Law of Similarity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Observations: Evil Spirits are still Present</a:t>
            </a:r>
            <a:endParaRPr/>
          </a:p>
        </p:txBody>
      </p:sp>
      <p:sp>
        <p:nvSpPr>
          <p:cNvPr id="201" name="Google Shape;201;p30"/>
          <p:cNvSpPr txBox="1"/>
          <p:nvPr/>
        </p:nvSpPr>
        <p:spPr>
          <a:xfrm>
            <a:off x="365450" y="1231725"/>
            <a:ext cx="85206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Chinese Lunar New Year tradition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Evil spirit can bring bad luck for the coming year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Ray told us that it is a common tradition that is still practiced today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Greek Evil Eye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Andreas still calls his grandmother when he feels the evil eye coming on him 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It is a superstition that still holds power in the modern context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Turkish Evil Eye/envy tradition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Must be on constant guard against evil spirits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Conclusions </a:t>
            </a:r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Evil Eye superstitions help avoid the unexplainable, potentially causal relationship which seems to exists when one experiences a failure after a success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There is a mixture of both magic superstitions and conversion superstitions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Spirit traditions focus on one’s </a:t>
            </a:r>
            <a:r>
              <a:rPr lang="en"/>
              <a:t>family and separate </a:t>
            </a:r>
            <a:r>
              <a:rPr lang="en" dirty="0"/>
              <a:t>(Lunar New Year) the existing human world from the ‘other’ world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We look forward to further clarifying our thoughts as we begin to deeply analyze our extensive fieldwork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Scope of Project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058225"/>
            <a:ext cx="4511100" cy="2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Focus on Dartmouth International Community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Superstitions from home countries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Diversity of countries/geographies include: China, Turkey, Rwanda, Pakistan, Sweden, Greece, France, Brazil, Guinea, Germany, Oman, Kenya, Japan, India, South Africa, Colombia, Kazakhstan, &amp; South Korea</a:t>
            </a:r>
            <a:endParaRPr sz="14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2176" y="1979325"/>
            <a:ext cx="1301975" cy="9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8388" y="935312"/>
            <a:ext cx="1301975" cy="9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4613" y="934550"/>
            <a:ext cx="1301925" cy="9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2225" y="935262"/>
            <a:ext cx="1301925" cy="9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2175" y="3023383"/>
            <a:ext cx="1301975" cy="86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8375" y="3023399"/>
            <a:ext cx="1301975" cy="8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82175" y="3997988"/>
            <a:ext cx="1301975" cy="86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74524" y="3998375"/>
            <a:ext cx="1301975" cy="86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28375" y="3998000"/>
            <a:ext cx="1301924" cy="86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20673" y="3998475"/>
            <a:ext cx="1301975" cy="86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66825" y="3998200"/>
            <a:ext cx="1301976" cy="86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74613" y="3023389"/>
            <a:ext cx="1301949" cy="86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28338" y="1979349"/>
            <a:ext cx="1301975" cy="9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874600" y="1978963"/>
            <a:ext cx="1301950" cy="9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13003" y="3998550"/>
            <a:ext cx="1301949" cy="86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20735" y="3023400"/>
            <a:ext cx="1301925" cy="86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166825" y="3023426"/>
            <a:ext cx="1301926" cy="8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12925" y="3022400"/>
            <a:ext cx="1301925" cy="869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118"/>
            <a:ext cx="9143997" cy="481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 for Interest: Relevancy in Culture</a:t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25" y="1170125"/>
            <a:ext cx="2371525" cy="291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475" y="1180001"/>
            <a:ext cx="2442350" cy="297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3050" y="1143125"/>
            <a:ext cx="2514199" cy="305046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387900" y="43312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Evil spirits play a prominent role in the arts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Methodology</a:t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3209550" y="1059850"/>
            <a:ext cx="2879400" cy="15087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3F3F3"/>
                </a:solidFill>
              </a:rPr>
              <a:t>Assemble list of international students from diverse range of countries </a:t>
            </a:r>
            <a:endParaRPr sz="2000">
              <a:solidFill>
                <a:srgbClr val="F3F3F3"/>
              </a:solidFill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3421950" y="3422050"/>
            <a:ext cx="2454600" cy="12819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3F3F3"/>
                </a:solidFill>
              </a:rPr>
              <a:t>Interview relevant students, recording and transcribing the process</a:t>
            </a:r>
            <a:endParaRPr sz="2000">
              <a:solidFill>
                <a:srgbClr val="F3F3F3"/>
              </a:solidFill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754950" y="3422050"/>
            <a:ext cx="2454600" cy="12819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3F3F3"/>
                </a:solidFill>
              </a:rPr>
              <a:t>Reach out to students about potential examples of evil spirit</a:t>
            </a:r>
            <a:endParaRPr sz="2000">
              <a:solidFill>
                <a:srgbClr val="F3F3F3"/>
              </a:solidFill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6088950" y="3422050"/>
            <a:ext cx="2454600" cy="12819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3F3F3"/>
                </a:solidFill>
              </a:rPr>
              <a:t>Analyze the interviews to form preliminary conclusions</a:t>
            </a:r>
            <a:endParaRPr sz="2000">
              <a:solidFill>
                <a:srgbClr val="F3F3F3"/>
              </a:solidFill>
            </a:endParaRPr>
          </a:p>
        </p:txBody>
      </p:sp>
      <p:cxnSp>
        <p:nvCxnSpPr>
          <p:cNvPr id="110" name="Google Shape;110;p17"/>
          <p:cNvCxnSpPr/>
          <p:nvPr/>
        </p:nvCxnSpPr>
        <p:spPr>
          <a:xfrm flipH="1">
            <a:off x="2313825" y="2658325"/>
            <a:ext cx="781800" cy="656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" name="Google Shape;111;p17"/>
          <p:cNvCxnSpPr/>
          <p:nvPr/>
        </p:nvCxnSpPr>
        <p:spPr>
          <a:xfrm flipH="1">
            <a:off x="4599850" y="2658325"/>
            <a:ext cx="14100" cy="656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" name="Google Shape;112;p17"/>
          <p:cNvCxnSpPr/>
          <p:nvPr/>
        </p:nvCxnSpPr>
        <p:spPr>
          <a:xfrm>
            <a:off x="6143516" y="2658250"/>
            <a:ext cx="688500" cy="625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1: Greek Evil Eye </a:t>
            </a:r>
            <a:r>
              <a:rPr lang="en">
                <a:solidFill>
                  <a:srgbClr val="000000"/>
                </a:solidFill>
              </a:rPr>
              <a:t>‘μάτι’ (mAH - tee)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38300" cy="3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Informant Data: Andreas Louskos is a ‘21 at Dartmouth College from Athens, Greece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Contextual Data:</a:t>
            </a:r>
            <a:r>
              <a:rPr lang="en"/>
              <a:t> Andreas will call his grandmother when he is feeling ‘under the weather’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Item: Encounters with an evil eye require an older member of the family, usually female, to say certain praye</a:t>
            </a:r>
            <a:r>
              <a:rPr lang="en"/>
              <a:t>rs in order to rid the member of the evil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4575" y="1152475"/>
            <a:ext cx="2909775" cy="36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Example 2: Turkish Evil Eye ‘nazar’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9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Informant Data: Bertan Gül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hlinkClick r:id="rId3"/>
              </a:rPr>
              <a:t>şen</a:t>
            </a:r>
            <a:r>
              <a:rPr lang="en">
                <a:solidFill>
                  <a:srgbClr val="000000"/>
                </a:solidFill>
              </a:rPr>
              <a:t> is a ‘21 at Dartmouth College from Istanbul, Turkey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Contextual Data: One instance is when a person will compliment another, indicating possible envy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Item: Evil eye is bad luck brought on by someone else envying you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4325" y="1058225"/>
            <a:ext cx="3027964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3: Rwandan Evil Spirits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64500" cy="3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Informant Data: </a:t>
            </a:r>
            <a:r>
              <a:rPr lang="en"/>
              <a:t>Bryan Manzi is a ‘21 at Dartmouth College from Kigali, Rwanda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Contextual Data: </a:t>
            </a:r>
            <a:r>
              <a:rPr lang="en"/>
              <a:t>Naming tradition in Rwanda, designed to prevent evil spirits. Typically occurs in families with one or more deceased members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Item: </a:t>
            </a:r>
            <a:r>
              <a:rPr lang="en"/>
              <a:t>People name their children after horrible things to ward off bad spirits. Examples include a person named after a termite, and a hyena. 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9850" y="1058225"/>
            <a:ext cx="2631862" cy="378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4: French Superstition</a:t>
            </a: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4821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Informant Data: Emmanuelle Loulmet is a ‘19 at Dartmouth College from Paris, France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Contextual Data: It is necessary to look into another person’s eyes when saying “cheers”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Item: If someone does not make eye contact when saying cheers then the person is cursed with 7 years of bad sex</a:t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350" y="1058225"/>
            <a:ext cx="3006948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958</Words>
  <Application>Microsoft Macintosh PowerPoint</Application>
  <PresentationFormat>On-screen Show (16:9)</PresentationFormat>
  <Paragraphs>79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Times New Roman</vt:lpstr>
      <vt:lpstr>Old Standard TT</vt:lpstr>
      <vt:lpstr>Arial</vt:lpstr>
      <vt:lpstr>Paperback</vt:lpstr>
      <vt:lpstr>International Folklore:  Evil Spirits &amp; Superstitions</vt:lpstr>
      <vt:lpstr>Scope of Project</vt:lpstr>
      <vt:lpstr>PowerPoint Presentation</vt:lpstr>
      <vt:lpstr>Reason for Interest: Relevancy in Culture</vt:lpstr>
      <vt:lpstr>   Methodology</vt:lpstr>
      <vt:lpstr>Example 1: Greek Evil Eye ‘μάτι’ (mAH - tee)  </vt:lpstr>
      <vt:lpstr>Example 2: Turkish Evil Eye ‘nazar’  </vt:lpstr>
      <vt:lpstr>Example 3: Rwandan Evil Spirits</vt:lpstr>
      <vt:lpstr>Example 4: French Superstition</vt:lpstr>
      <vt:lpstr>Example 5: Kenyan (Luhya) Superstition </vt:lpstr>
      <vt:lpstr>Example 6: Colombian Superstition</vt:lpstr>
      <vt:lpstr>Example 7: Chinese Evil Spirits ‘年寿’ (nian shou)</vt:lpstr>
      <vt:lpstr>Example 8: Omani Superstition</vt:lpstr>
      <vt:lpstr>Example 9: Korean Evil Spirits</vt:lpstr>
      <vt:lpstr>Observations: Spirit Traditions are Familial </vt:lpstr>
      <vt:lpstr>Observations: Evil Spirits are still Present</vt:lpstr>
      <vt:lpstr>Preliminary 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Folklore:  Evil Spirits &amp; Superstitions</dc:title>
  <cp:lastModifiedBy>Alexander L. Paget</cp:lastModifiedBy>
  <cp:revision>1</cp:revision>
  <dcterms:modified xsi:type="dcterms:W3CDTF">2019-06-04T00:21:21Z</dcterms:modified>
</cp:coreProperties>
</file>