
<file path=[Content_Types].xml><?xml version="1.0" encoding="utf-8"?>
<Types xmlns="http://schemas.openxmlformats.org/package/2006/content-types">
  <Default Extension="xml" ContentType="application/xml"/>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3" r:id="rId1"/>
  </p:sldMasterIdLst>
  <p:notesMasterIdLst>
    <p:notesMasterId r:id="rId14"/>
  </p:notesMasterIdLst>
  <p:sldIdLst>
    <p:sldId id="256" r:id="rId2"/>
    <p:sldId id="257" r:id="rId3"/>
    <p:sldId id="258" r:id="rId4"/>
    <p:sldId id="259" r:id="rId5"/>
    <p:sldId id="260" r:id="rId6"/>
    <p:sldId id="261" r:id="rId7"/>
    <p:sldId id="267" r:id="rId8"/>
    <p:sldId id="262" r:id="rId9"/>
    <p:sldId id="266" r:id="rId10"/>
    <p:sldId id="263" r:id="rId11"/>
    <p:sldId id="264" r:id="rId12"/>
    <p:sldId id="268"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638"/>
    <p:restoredTop sz="92197"/>
  </p:normalViewPr>
  <p:slideViewPr>
    <p:cSldViewPr snapToGrid="0" snapToObjects="1">
      <p:cViewPr varScale="1">
        <p:scale>
          <a:sx n="54" d="100"/>
          <a:sy n="54" d="100"/>
        </p:scale>
        <p:origin x="200" y="4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72870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2125516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848215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569214"/>
            <a:ext cx="7543800" cy="2674620"/>
          </a:xfrm>
        </p:spPr>
        <p:txBody>
          <a:bodyPr anchor="b">
            <a:normAutofit/>
          </a:bodyPr>
          <a:lstStyle>
            <a:lvl1pPr algn="l">
              <a:lnSpc>
                <a:spcPct val="85000"/>
              </a:lnSpc>
              <a:defRPr sz="6000" spc="-38"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3341716"/>
            <a:ext cx="7543800" cy="85725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3/2/18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smtClean="0"/>
              <a:t>‹#›</a:t>
            </a:fld>
            <a:endParaRPr lang="uk-UA"/>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3/2/18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smtClean="0"/>
              <a:t>‹#›</a:t>
            </a:fld>
            <a:endParaRPr lang="uk-UA"/>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309226"/>
            <a:ext cx="1971675" cy="431992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09226"/>
            <a:ext cx="5800725" cy="4319924"/>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3/2/18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smtClean="0"/>
              <a:t>‹#›</a:t>
            </a:fld>
            <a:endParaRPr lang="uk-UA"/>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69448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3/2/18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smtClean="0"/>
              <a:t>‹#›</a:t>
            </a:fld>
            <a:endParaRPr lang="uk-UA"/>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69214"/>
            <a:ext cx="7543800" cy="2674620"/>
          </a:xfrm>
        </p:spPr>
        <p:txBody>
          <a:bodyPr anchor="b" anchorCtr="0">
            <a:normAutofit/>
          </a:bodyPr>
          <a:lstStyle>
            <a:lvl1pPr>
              <a:lnSpc>
                <a:spcPct val="85000"/>
              </a:lnSpc>
              <a:defRPr sz="6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3339846"/>
            <a:ext cx="7543800" cy="85725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t>3/2/18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smtClean="0"/>
              <a:t>‹#›</a:t>
            </a:fld>
            <a:endParaRPr lang="uk-UA"/>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14953"/>
            <a:ext cx="7543800" cy="108806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59" y="1384301"/>
            <a:ext cx="3703320" cy="30175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384301"/>
            <a:ext cx="3703320" cy="30175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3/2/18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smtClean="0"/>
              <a:t>‹#›</a:t>
            </a:fld>
            <a:endParaRPr lang="uk-UA"/>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14953"/>
            <a:ext cx="7543800" cy="108806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384539"/>
            <a:ext cx="370332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22960" y="1936751"/>
            <a:ext cx="3703320" cy="2533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384539"/>
            <a:ext cx="370332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63440" y="1936751"/>
            <a:ext cx="3703320" cy="2533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3/2/18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smtClean="0"/>
              <a:t>‹#›</a:t>
            </a:fld>
            <a:endParaRPr lang="uk-UA"/>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3/2/18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smtClean="0"/>
              <a:t>‹#›</a:t>
            </a:fld>
            <a:endParaRPr lang="uk-UA"/>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smtClean="0"/>
              <a:t>3/2/18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45769"/>
            <a:ext cx="2400300" cy="1714500"/>
          </a:xfrm>
        </p:spPr>
        <p:txBody>
          <a:bodyPr anchor="b">
            <a:normAutofit/>
          </a:bodyPr>
          <a:lstStyle>
            <a:lvl1pPr>
              <a:defRPr sz="27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548640"/>
            <a:ext cx="4869180" cy="3943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194560"/>
            <a:ext cx="2400300" cy="2534343"/>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a:xfrm>
            <a:off x="349134" y="4844839"/>
            <a:ext cx="1963883" cy="273844"/>
          </a:xfrm>
        </p:spPr>
        <p:txBody>
          <a:bodyPr/>
          <a:lstStyle>
            <a:lvl1pPr algn="l">
              <a:defRPr/>
            </a:lvl1pPr>
          </a:lstStyle>
          <a:p>
            <a:fld id="{32ABBEA6-7C60-4B02-AE87-00D78D8422AF}" type="datetimeFigureOut">
              <a:rPr lang="en-US" smtClean="0"/>
              <a:t>3/2/18</a:t>
            </a:fld>
            <a:endParaRPr lang="en-US" dirty="0"/>
          </a:p>
        </p:txBody>
      </p:sp>
      <p:sp>
        <p:nvSpPr>
          <p:cNvPr id="6" name="Footer Placeholder 5"/>
          <p:cNvSpPr>
            <a:spLocks noGrp="1"/>
          </p:cNvSpPr>
          <p:nvPr>
            <p:ph type="ftr" sz="quarter" idx="11"/>
          </p:nvPr>
        </p:nvSpPr>
        <p:spPr>
          <a:xfrm>
            <a:off x="3600450" y="4844839"/>
            <a:ext cx="3486150" cy="273844"/>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pPr marL="0" lvl="0" indent="0">
              <a:spcBef>
                <a:spcPts val="0"/>
              </a:spcBef>
              <a:spcAft>
                <a:spcPts val="0"/>
              </a:spcAft>
              <a:buNone/>
            </a:pPr>
            <a:fld id="{00000000-1234-1234-1234-123412341234}" type="slidenum">
              <a:rPr lang="uk-UA" smtClean="0"/>
              <a:t>‹#›</a:t>
            </a:fld>
            <a:endParaRPr lang="uk-UA"/>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14750"/>
            <a:ext cx="9141619" cy="14287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368630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3806190"/>
            <a:ext cx="7585234" cy="617220"/>
          </a:xfrm>
        </p:spPr>
        <p:txBody>
          <a:bodyPr lIns="91440" tIns="0" rIns="91440" bIns="0" anchor="b">
            <a:noAutofit/>
          </a:bodyPr>
          <a:lstStyle>
            <a:lvl1pPr>
              <a:defRPr sz="27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3686307"/>
          </a:xfrm>
          <a:solidFill>
            <a:schemeClr val="bg2">
              <a:lumMod val="90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22960" y="4430268"/>
            <a:ext cx="7584948" cy="44577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t>3/2/18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uk-UA" smtClean="0"/>
              <a:t>‹#›</a:t>
            </a:fld>
            <a:endParaRPr lang="uk-UA"/>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4800600"/>
            <a:ext cx="91440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750737"/>
            <a:ext cx="9143989" cy="498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14953"/>
            <a:ext cx="7543800" cy="1088068"/>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384301"/>
            <a:ext cx="7543800" cy="301752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4844839"/>
            <a:ext cx="1854203" cy="273844"/>
          </a:xfrm>
          <a:prstGeom prst="rect">
            <a:avLst/>
          </a:prstGeom>
        </p:spPr>
        <p:txBody>
          <a:bodyPr vert="horz" lIns="91440" tIns="45720" rIns="91440" bIns="45720" rtlCol="0" anchor="ctr"/>
          <a:lstStyle>
            <a:lvl1pPr algn="l">
              <a:defRPr sz="675">
                <a:solidFill>
                  <a:srgbClr val="FFFFFF"/>
                </a:solidFill>
              </a:defRPr>
            </a:lvl1pPr>
          </a:lstStyle>
          <a:p>
            <a:fld id="{98624D31-43A5-475A-80CF-332C9F6DCF35}" type="datetimeFigureOut">
              <a:rPr lang="en-US" smtClean="0"/>
              <a:t>3/2/18</a:t>
            </a:fld>
            <a:endParaRPr lang="en-US" dirty="0"/>
          </a:p>
        </p:txBody>
      </p:sp>
      <p:sp>
        <p:nvSpPr>
          <p:cNvPr id="5" name="Footer Placeholder 4"/>
          <p:cNvSpPr>
            <a:spLocks noGrp="1"/>
          </p:cNvSpPr>
          <p:nvPr>
            <p:ph type="ftr" sz="quarter" idx="3"/>
          </p:nvPr>
        </p:nvSpPr>
        <p:spPr>
          <a:xfrm>
            <a:off x="2764639" y="4844839"/>
            <a:ext cx="3617103" cy="273844"/>
          </a:xfrm>
          <a:prstGeom prst="rect">
            <a:avLst/>
          </a:prstGeom>
        </p:spPr>
        <p:txBody>
          <a:bodyPr vert="horz" lIns="91440" tIns="45720" rIns="91440" bIns="45720" rtlCol="0" anchor="ctr"/>
          <a:lstStyle>
            <a:lvl1pPr algn="ctr">
              <a:defRPr sz="675"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4844839"/>
            <a:ext cx="984019" cy="273844"/>
          </a:xfrm>
          <a:prstGeom prst="rect">
            <a:avLst/>
          </a:prstGeom>
        </p:spPr>
        <p:txBody>
          <a:bodyPr vert="horz" lIns="91440" tIns="45720" rIns="91440" bIns="45720" rtlCol="0" anchor="ctr"/>
          <a:lstStyle>
            <a:lvl1pPr algn="r">
              <a:defRPr sz="788">
                <a:solidFill>
                  <a:srgbClr val="FFFFFF"/>
                </a:solidFill>
              </a:defRPr>
            </a:lvl1pPr>
          </a:lstStyle>
          <a:p>
            <a:pPr marL="0" lvl="0" indent="0">
              <a:spcBef>
                <a:spcPts val="0"/>
              </a:spcBef>
              <a:spcAft>
                <a:spcPts val="0"/>
              </a:spcAft>
              <a:buNone/>
            </a:pPr>
            <a:fld id="{00000000-1234-1234-1234-123412341234}" type="slidenum">
              <a:rPr lang="uk-UA" smtClean="0"/>
              <a:t>‹#›</a:t>
            </a:fld>
            <a:endParaRPr lang="uk-UA"/>
          </a:p>
        </p:txBody>
      </p:sp>
      <p:cxnSp>
        <p:nvCxnSpPr>
          <p:cNvPr id="10" name="Straight Connector 9"/>
          <p:cNvCxnSpPr/>
          <p:nvPr/>
        </p:nvCxnSpPr>
        <p:spPr>
          <a:xfrm>
            <a:off x="895149" y="1303384"/>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995436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sldNum="0" hdr="0" ftr="0" dt="0"/>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s://www.dartmouth.edu/~dartmouthdirect/2016/07/hanover-nh-ranked-in-the-top-30-college-towns-of-america/" TargetMode="External"/><Relationship Id="rId3" Type="http://schemas.openxmlformats.org/officeDocument/2006/relationships/hyperlink" Target="https://campus-services.dartmouth.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4800" dirty="0">
                <a:latin typeface="Times New Roman" charset="0"/>
                <a:ea typeface="Times New Roman" charset="0"/>
                <a:cs typeface="Times New Roman" charset="0"/>
              </a:rPr>
              <a:t>The Workplace Folklore of Dartmouth Facilities, Operations, and Management</a:t>
            </a:r>
            <a:endParaRPr sz="4800" dirty="0">
              <a:latin typeface="Times New Roman" charset="0"/>
              <a:ea typeface="Times New Roman" charset="0"/>
              <a:cs typeface="Times New Roman" charset="0"/>
            </a:endParaRPr>
          </a:p>
        </p:txBody>
      </p:sp>
      <p:sp>
        <p:nvSpPr>
          <p:cNvPr id="55" name="Shape 55"/>
          <p:cNvSpPr txBox="1">
            <a:spLocks noGrp="1"/>
          </p:cNvSpPr>
          <p:nvPr>
            <p:ph type="subTitle" idx="1"/>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800" dirty="0">
                <a:solidFill>
                  <a:schemeClr val="tx1"/>
                </a:solidFill>
                <a:latin typeface="Times New Roman" charset="0"/>
                <a:ea typeface="Times New Roman" charset="0"/>
                <a:cs typeface="Times New Roman" charset="0"/>
              </a:rPr>
              <a:t>By Jacob </a:t>
            </a:r>
            <a:r>
              <a:rPr lang="en" sz="1800" dirty="0" err="1">
                <a:solidFill>
                  <a:schemeClr val="tx1"/>
                </a:solidFill>
                <a:latin typeface="Times New Roman" charset="0"/>
                <a:ea typeface="Times New Roman" charset="0"/>
                <a:cs typeface="Times New Roman" charset="0"/>
              </a:rPr>
              <a:t>Cruger</a:t>
            </a:r>
            <a:r>
              <a:rPr lang="en" sz="1800" dirty="0">
                <a:solidFill>
                  <a:schemeClr val="tx1"/>
                </a:solidFill>
                <a:latin typeface="Times New Roman" charset="0"/>
                <a:ea typeface="Times New Roman" charset="0"/>
                <a:cs typeface="Times New Roman" charset="0"/>
              </a:rPr>
              <a:t>, Rick </a:t>
            </a:r>
            <a:r>
              <a:rPr lang="en" sz="1800" dirty="0" err="1">
                <a:solidFill>
                  <a:schemeClr val="tx1"/>
                </a:solidFill>
                <a:latin typeface="Times New Roman" charset="0"/>
                <a:ea typeface="Times New Roman" charset="0"/>
                <a:cs typeface="Times New Roman" charset="0"/>
              </a:rPr>
              <a:t>Gangopadhyay</a:t>
            </a:r>
            <a:r>
              <a:rPr lang="en" sz="1800" dirty="0">
                <a:solidFill>
                  <a:schemeClr val="tx1"/>
                </a:solidFill>
                <a:latin typeface="Times New Roman" charset="0"/>
                <a:ea typeface="Times New Roman" charset="0"/>
                <a:cs typeface="Times New Roman" charset="0"/>
              </a:rPr>
              <a:t>, Harlan Smart, Ross Wood</a:t>
            </a:r>
            <a:endParaRPr sz="1800" dirty="0">
              <a:solidFill>
                <a:schemeClr val="tx1"/>
              </a:solidFill>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a:solidFill>
                  <a:schemeClr val="tx1"/>
                </a:solidFill>
                <a:latin typeface="Times New Roman" charset="0"/>
                <a:ea typeface="Times New Roman" charset="0"/>
                <a:cs typeface="Times New Roman" charset="0"/>
              </a:rPr>
              <a:t>Folklore Item: Origin of Chicken Mondays</a:t>
            </a:r>
            <a:endParaRPr dirty="0">
              <a:solidFill>
                <a:schemeClr val="tx1"/>
              </a:solidFill>
              <a:latin typeface="Times New Roman" charset="0"/>
              <a:ea typeface="Times New Roman" charset="0"/>
              <a:cs typeface="Times New Roman" charset="0"/>
            </a:endParaRPr>
          </a:p>
        </p:txBody>
      </p:sp>
      <p:sp>
        <p:nvSpPr>
          <p:cNvPr id="97" name="Shape 97"/>
          <p:cNvSpPr txBox="1">
            <a:spLocks noGrp="1"/>
          </p:cNvSpPr>
          <p:nvPr>
            <p:ph type="body" idx="1"/>
          </p:nvPr>
        </p:nvSpPr>
        <p:spPr>
          <a:xfrm>
            <a:off x="311700" y="11905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lang="en-US" sz="1600" dirty="0" smtClean="0">
              <a:solidFill>
                <a:schemeClr val="tx1"/>
              </a:solidFill>
              <a:latin typeface="Times New Roman" charset="0"/>
              <a:ea typeface="Times New Roman" charset="0"/>
              <a:cs typeface="Times New Roman" charset="0"/>
            </a:endParaRPr>
          </a:p>
          <a:p>
            <a:pPr marL="0" lvl="0" indent="0" rtl="0">
              <a:spcBef>
                <a:spcPts val="0"/>
              </a:spcBef>
              <a:spcAft>
                <a:spcPts val="0"/>
              </a:spcAft>
              <a:buNone/>
            </a:pPr>
            <a:r>
              <a:rPr lang="en" sz="1600" dirty="0" smtClean="0">
                <a:solidFill>
                  <a:schemeClr val="tx1"/>
                </a:solidFill>
                <a:latin typeface="Times New Roman" charset="0"/>
                <a:ea typeface="Times New Roman" charset="0"/>
                <a:cs typeface="Times New Roman" charset="0"/>
              </a:rPr>
              <a:t>Informant </a:t>
            </a:r>
            <a:r>
              <a:rPr lang="en" sz="1600" dirty="0">
                <a:solidFill>
                  <a:schemeClr val="tx1"/>
                </a:solidFill>
                <a:latin typeface="Times New Roman" charset="0"/>
                <a:ea typeface="Times New Roman" charset="0"/>
                <a:cs typeface="Times New Roman" charset="0"/>
              </a:rPr>
              <a:t>Data: High level manager within DDS. Has been at Dartmouth for nearly 40 years and has worked with the areas today known as the Hop, Collis Cafe, and 53’ Commons.  </a:t>
            </a:r>
            <a:endParaRPr sz="1600" dirty="0">
              <a:solidFill>
                <a:schemeClr val="tx1"/>
              </a:solidFill>
              <a:latin typeface="Times New Roman" charset="0"/>
              <a:ea typeface="Times New Roman" charset="0"/>
              <a:cs typeface="Times New Roman" charset="0"/>
            </a:endParaRPr>
          </a:p>
          <a:p>
            <a:pPr marL="0" lvl="0" indent="0" rtl="0">
              <a:spcBef>
                <a:spcPts val="1600"/>
              </a:spcBef>
              <a:spcAft>
                <a:spcPts val="0"/>
              </a:spcAft>
              <a:buNone/>
            </a:pPr>
            <a:r>
              <a:rPr lang="en" sz="1600" dirty="0">
                <a:solidFill>
                  <a:schemeClr val="tx1"/>
                </a:solidFill>
                <a:latin typeface="Times New Roman" charset="0"/>
                <a:ea typeface="Times New Roman" charset="0"/>
                <a:cs typeface="Times New Roman" charset="0"/>
              </a:rPr>
              <a:t>Contextual Data: Tradition that started in the early 1990s during the tenure of Larry James. Started as the informant began his time in 53’ commons previously known as Thayer Dining Hall.  Before the time when the “all-you-can-eat” style of dining was in place.   </a:t>
            </a:r>
            <a:endParaRPr sz="1600" dirty="0">
              <a:solidFill>
                <a:schemeClr val="tx1"/>
              </a:solidFill>
              <a:latin typeface="Times New Roman" charset="0"/>
              <a:ea typeface="Times New Roman" charset="0"/>
              <a:cs typeface="Times New Roman" charset="0"/>
            </a:endParaRPr>
          </a:p>
          <a:p>
            <a:pPr marL="0" lvl="0" indent="0" rtl="0">
              <a:spcBef>
                <a:spcPts val="1600"/>
              </a:spcBef>
              <a:spcAft>
                <a:spcPts val="1600"/>
              </a:spcAft>
              <a:buNone/>
            </a:pPr>
            <a:r>
              <a:rPr lang="en" sz="1600" dirty="0">
                <a:solidFill>
                  <a:schemeClr val="tx1"/>
                </a:solidFill>
                <a:latin typeface="Times New Roman" charset="0"/>
                <a:ea typeface="Times New Roman" charset="0"/>
                <a:cs typeface="Times New Roman" charset="0"/>
              </a:rPr>
              <a:t>Item: Customary Lore, the same chicken recipe has been served on Monday for nearly 25 years.  Chicken, mashed potatoes, gravy, corn, and cheese have topped the plates of Dartmouth students every Monday for nearly 3 decades.  At one point was attempted to change from Monday to Wednesday, but outcry from the student population has cemented this tradition on Mondays</a:t>
            </a:r>
            <a:r>
              <a:rPr lang="en" sz="1600" dirty="0">
                <a:latin typeface="Times New Roman" charset="0"/>
                <a:ea typeface="Times New Roman" charset="0"/>
                <a:cs typeface="Times New Roman" charset="0"/>
              </a:rPr>
              <a:t>.     </a:t>
            </a:r>
            <a:endParaRPr sz="1600" dirty="0">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dirty="0" smtClean="0">
                <a:solidFill>
                  <a:schemeClr val="tx1"/>
                </a:solidFill>
                <a:latin typeface="Times New Roman" charset="0"/>
                <a:ea typeface="Times New Roman" charset="0"/>
                <a:cs typeface="Times New Roman" charset="0"/>
              </a:rPr>
              <a:t>Analysis: Origin of Chicken Mondays</a:t>
            </a:r>
            <a:endParaRPr dirty="0">
              <a:solidFill>
                <a:schemeClr val="tx1"/>
              </a:solidFill>
              <a:latin typeface="Times New Roman" charset="0"/>
              <a:ea typeface="Times New Roman" charset="0"/>
              <a:cs typeface="Times New Roman" charset="0"/>
            </a:endParaRPr>
          </a:p>
        </p:txBody>
      </p:sp>
      <p:sp>
        <p:nvSpPr>
          <p:cNvPr id="79" name="Shape 79"/>
          <p:cNvSpPr txBox="1">
            <a:spLocks noGrp="1"/>
          </p:cNvSpPr>
          <p:nvPr>
            <p:ph type="body" idx="1"/>
          </p:nvPr>
        </p:nvSpPr>
        <p:spPr>
          <a:prstGeom prst="rect">
            <a:avLst/>
          </a:prstGeom>
        </p:spPr>
        <p:txBody>
          <a:bodyPr spcFirstLastPara="1" wrap="square" lIns="91425" tIns="91425" rIns="91425" bIns="91425" anchor="t" anchorCtr="0">
            <a:noAutofit/>
          </a:bodyPr>
          <a:lstStyle/>
          <a:p>
            <a:pPr marL="0" indent="0">
              <a:spcAft>
                <a:spcPts val="1600"/>
              </a:spcAft>
              <a:buNone/>
            </a:pPr>
            <a:endParaRPr lang="en-US" sz="1800" dirty="0" smtClean="0">
              <a:solidFill>
                <a:schemeClr val="tx1"/>
              </a:solidFill>
              <a:latin typeface="Times New Roman" charset="0"/>
              <a:ea typeface="Times New Roman" charset="0"/>
              <a:cs typeface="Times New Roman" charset="0"/>
            </a:endParaRPr>
          </a:p>
          <a:p>
            <a:pPr marL="114300" indent="0" fontAlgn="base">
              <a:spcAft>
                <a:spcPts val="400"/>
              </a:spcAft>
              <a:buNone/>
            </a:pPr>
            <a:r>
              <a:rPr lang="en-US" sz="1800" dirty="0">
                <a:solidFill>
                  <a:schemeClr val="tx1"/>
                </a:solidFill>
                <a:latin typeface="Times New Roman" charset="0"/>
                <a:ea typeface="Times New Roman" charset="0"/>
                <a:cs typeface="Times New Roman" charset="0"/>
              </a:rPr>
              <a:t>Clear example of Customary </a:t>
            </a:r>
            <a:r>
              <a:rPr lang="en-US" sz="1800" dirty="0" smtClean="0">
                <a:solidFill>
                  <a:schemeClr val="tx1"/>
                </a:solidFill>
                <a:latin typeface="Times New Roman" charset="0"/>
                <a:ea typeface="Times New Roman" charset="0"/>
                <a:cs typeface="Times New Roman" charset="0"/>
              </a:rPr>
              <a:t>Lore</a:t>
            </a:r>
          </a:p>
          <a:p>
            <a:pPr marL="114300" indent="0" fontAlgn="base">
              <a:spcAft>
                <a:spcPts val="400"/>
              </a:spcAft>
              <a:buNone/>
            </a:pPr>
            <a:r>
              <a:rPr lang="en-US" sz="1800" dirty="0" smtClean="0">
                <a:solidFill>
                  <a:schemeClr val="tx1"/>
                </a:solidFill>
                <a:latin typeface="Times New Roman" charset="0"/>
                <a:ea typeface="Times New Roman" charset="0"/>
                <a:cs typeface="Times New Roman" charset="0"/>
              </a:rPr>
              <a:t>	- A </a:t>
            </a:r>
            <a:r>
              <a:rPr lang="en-US" sz="1800" dirty="0">
                <a:solidFill>
                  <a:schemeClr val="tx1"/>
                </a:solidFill>
                <a:latin typeface="Times New Roman" charset="0"/>
                <a:ea typeface="Times New Roman" charset="0"/>
                <a:cs typeface="Times New Roman" charset="0"/>
              </a:rPr>
              <a:t>ritual that has been practiced for a prolonged period of </a:t>
            </a:r>
            <a:r>
              <a:rPr lang="en-US" sz="1800" dirty="0" smtClean="0">
                <a:solidFill>
                  <a:schemeClr val="tx1"/>
                </a:solidFill>
                <a:latin typeface="Times New Roman" charset="0"/>
                <a:ea typeface="Times New Roman" charset="0"/>
                <a:cs typeface="Times New Roman" charset="0"/>
              </a:rPr>
              <a:t>time</a:t>
            </a:r>
          </a:p>
          <a:p>
            <a:pPr marL="114300" indent="0" fontAlgn="base">
              <a:spcAft>
                <a:spcPts val="400"/>
              </a:spcAft>
              <a:buNone/>
            </a:pPr>
            <a:r>
              <a:rPr lang="en-US" sz="1800" dirty="0" smtClean="0">
                <a:solidFill>
                  <a:schemeClr val="tx1"/>
                </a:solidFill>
                <a:latin typeface="Times New Roman" charset="0"/>
                <a:ea typeface="Times New Roman" charset="0"/>
                <a:cs typeface="Times New Roman" charset="0"/>
              </a:rPr>
              <a:t>	- We </a:t>
            </a:r>
            <a:r>
              <a:rPr lang="en-US" sz="1800" dirty="0">
                <a:solidFill>
                  <a:schemeClr val="tx1"/>
                </a:solidFill>
                <a:latin typeface="Times New Roman" charset="0"/>
                <a:ea typeface="Times New Roman" charset="0"/>
                <a:cs typeface="Times New Roman" charset="0"/>
              </a:rPr>
              <a:t>could call this a Dartmouth culinary </a:t>
            </a:r>
            <a:r>
              <a:rPr lang="en-US" sz="1800" dirty="0" smtClean="0">
                <a:solidFill>
                  <a:schemeClr val="tx1"/>
                </a:solidFill>
                <a:latin typeface="Times New Roman" charset="0"/>
                <a:ea typeface="Times New Roman" charset="0"/>
                <a:cs typeface="Times New Roman" charset="0"/>
              </a:rPr>
              <a:t>rite </a:t>
            </a:r>
          </a:p>
          <a:p>
            <a:pPr marL="114300" indent="0" fontAlgn="base">
              <a:buNone/>
            </a:pPr>
            <a:endParaRPr lang="en-US" sz="1800" dirty="0">
              <a:solidFill>
                <a:schemeClr val="tx1"/>
              </a:solidFill>
              <a:latin typeface="Times New Roman" charset="0"/>
              <a:ea typeface="Times New Roman" charset="0"/>
              <a:cs typeface="Times New Roman" charset="0"/>
            </a:endParaRPr>
          </a:p>
          <a:p>
            <a:pPr marL="114300" indent="0" fontAlgn="base">
              <a:buNone/>
            </a:pPr>
            <a:r>
              <a:rPr lang="en-US" sz="1800" dirty="0">
                <a:solidFill>
                  <a:schemeClr val="tx1"/>
                </a:solidFill>
                <a:latin typeface="Times New Roman" charset="0"/>
                <a:ea typeface="Times New Roman" charset="0"/>
                <a:cs typeface="Times New Roman" charset="0"/>
              </a:rPr>
              <a:t>Fits the definition of a ritual and is a member of the customary lore section based off of the Wilson </a:t>
            </a:r>
            <a:r>
              <a:rPr lang="en-US" sz="1800" dirty="0" smtClean="0">
                <a:solidFill>
                  <a:schemeClr val="tx1"/>
                </a:solidFill>
                <a:latin typeface="Times New Roman" charset="0"/>
                <a:ea typeface="Times New Roman" charset="0"/>
                <a:cs typeface="Times New Roman" charset="0"/>
              </a:rPr>
              <a:t>document </a:t>
            </a:r>
            <a:r>
              <a:rPr lang="en-US" sz="1800" dirty="0">
                <a:solidFill>
                  <a:schemeClr val="tx1"/>
                </a:solidFill>
                <a:latin typeface="Times New Roman" charset="0"/>
                <a:ea typeface="Times New Roman" charset="0"/>
                <a:cs typeface="Times New Roman" charset="0"/>
              </a:rPr>
              <a:t> </a:t>
            </a:r>
            <a:endParaRPr lang="en-US" sz="1800" dirty="0" smtClean="0">
              <a:solidFill>
                <a:schemeClr val="tx1"/>
              </a:solidFill>
              <a:latin typeface="Times New Roman" charset="0"/>
              <a:ea typeface="Times New Roman" charset="0"/>
              <a:cs typeface="Times New Roman" charset="0"/>
            </a:endParaRPr>
          </a:p>
          <a:p>
            <a:pPr marL="114300" indent="0" fontAlgn="base">
              <a:buNone/>
            </a:pPr>
            <a:endParaRPr lang="en-US" sz="1800" dirty="0">
              <a:solidFill>
                <a:schemeClr val="tx1"/>
              </a:solidFill>
              <a:latin typeface="Times New Roman" charset="0"/>
              <a:ea typeface="Times New Roman" charset="0"/>
              <a:cs typeface="Times New Roman" charset="0"/>
            </a:endParaRPr>
          </a:p>
          <a:p>
            <a:pPr marL="114300" indent="0" fontAlgn="base">
              <a:buNone/>
            </a:pPr>
            <a:r>
              <a:rPr lang="en-US" sz="1800" dirty="0">
                <a:solidFill>
                  <a:schemeClr val="tx1"/>
                </a:solidFill>
                <a:latin typeface="Times New Roman" charset="0"/>
                <a:ea typeface="Times New Roman" charset="0"/>
                <a:cs typeface="Times New Roman" charset="0"/>
              </a:rPr>
              <a:t>Has maintained a rather </a:t>
            </a:r>
            <a:r>
              <a:rPr lang="en-US" sz="1800" dirty="0" smtClean="0">
                <a:solidFill>
                  <a:schemeClr val="tx1"/>
                </a:solidFill>
                <a:latin typeface="Times New Roman" charset="0"/>
                <a:ea typeface="Times New Roman" charset="0"/>
                <a:cs typeface="Times New Roman" charset="0"/>
              </a:rPr>
              <a:t>stable </a:t>
            </a:r>
            <a:r>
              <a:rPr lang="en-US" sz="1800" dirty="0">
                <a:solidFill>
                  <a:schemeClr val="tx1"/>
                </a:solidFill>
                <a:latin typeface="Times New Roman" charset="0"/>
                <a:ea typeface="Times New Roman" charset="0"/>
                <a:cs typeface="Times New Roman" charset="0"/>
              </a:rPr>
              <a:t>history despite attempts the change type of food, day, and </a:t>
            </a:r>
            <a:r>
              <a:rPr lang="en-US" sz="1800" dirty="0" smtClean="0">
                <a:solidFill>
                  <a:schemeClr val="tx1"/>
                </a:solidFill>
                <a:latin typeface="Times New Roman" charset="0"/>
                <a:ea typeface="Times New Roman" charset="0"/>
                <a:cs typeface="Times New Roman" charset="0"/>
              </a:rPr>
              <a:t>time</a:t>
            </a:r>
            <a:endParaRPr lang="en-US" sz="1800" dirty="0">
              <a:solidFill>
                <a:schemeClr val="tx1"/>
              </a:solidFill>
              <a:latin typeface="Times New Roman" charset="0"/>
              <a:ea typeface="Times New Roman" charset="0"/>
              <a:cs typeface="Times New Roman" charset="0"/>
            </a:endParaRPr>
          </a:p>
          <a:p>
            <a:pPr marL="0" lvl="0" indent="0">
              <a:spcBef>
                <a:spcPts val="0"/>
              </a:spcBef>
              <a:spcAft>
                <a:spcPts val="1600"/>
              </a:spcAft>
              <a:buNone/>
            </a:pPr>
            <a:endParaRPr lang="en-US" sz="1800" dirty="0" smtClean="0">
              <a:solidFill>
                <a:schemeClr val="tx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1106325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latin typeface="Times New Roman" charset="0"/>
                <a:ea typeface="Times New Roman" charset="0"/>
                <a:cs typeface="Times New Roman" charset="0"/>
              </a:rPr>
              <a:t>Image credits</a:t>
            </a:r>
            <a:endParaRPr lang="en-US" dirty="0">
              <a:solidFill>
                <a:schemeClr val="tx1"/>
              </a:solidFill>
              <a:latin typeface="Times New Roman" charset="0"/>
              <a:ea typeface="Times New Roman" charset="0"/>
              <a:cs typeface="Times New Roman" charset="0"/>
            </a:endParaRPr>
          </a:p>
        </p:txBody>
      </p:sp>
      <p:sp>
        <p:nvSpPr>
          <p:cNvPr id="3" name="Text Placeholder 2"/>
          <p:cNvSpPr>
            <a:spLocks noGrp="1"/>
          </p:cNvSpPr>
          <p:nvPr>
            <p:ph type="body" idx="1"/>
          </p:nvPr>
        </p:nvSpPr>
        <p:spPr/>
        <p:txBody>
          <a:bodyPr/>
          <a:lstStyle/>
          <a:p>
            <a:endParaRPr lang="en-US" dirty="0" smtClean="0"/>
          </a:p>
          <a:p>
            <a:pPr marL="114300" indent="0">
              <a:buNone/>
            </a:pPr>
            <a:r>
              <a:rPr lang="en-US" sz="1800" dirty="0" smtClean="0">
                <a:latin typeface="Times New Roman" charset="0"/>
                <a:ea typeface="Times New Roman" charset="0"/>
                <a:cs typeface="Times New Roman" charset="0"/>
              </a:rPr>
              <a:t>Image one</a:t>
            </a:r>
            <a:r>
              <a:rPr lang="en-US" sz="1800" dirty="0">
                <a:latin typeface="Times New Roman" charset="0"/>
                <a:ea typeface="Times New Roman" charset="0"/>
                <a:cs typeface="Times New Roman" charset="0"/>
              </a:rPr>
              <a:t>: </a:t>
            </a:r>
            <a:r>
              <a:rPr lang="en-US" sz="1800" dirty="0">
                <a:latin typeface="Times New Roman" charset="0"/>
                <a:ea typeface="Times New Roman" charset="0"/>
                <a:cs typeface="Times New Roman" charset="0"/>
                <a:hlinkClick r:id="rId2"/>
              </a:rPr>
              <a:t>https://www.dartmouth.edu/~dartmouthdirect/2016/07/hanover-nh-ranked-in-the-top-30-college-towns-of-america</a:t>
            </a:r>
            <a:r>
              <a:rPr lang="en-US" sz="1800" dirty="0" smtClean="0">
                <a:latin typeface="Times New Roman" charset="0"/>
                <a:ea typeface="Times New Roman" charset="0"/>
                <a:cs typeface="Times New Roman" charset="0"/>
                <a:hlinkClick r:id="rId2"/>
              </a:rPr>
              <a:t>/</a:t>
            </a:r>
            <a:endParaRPr lang="en-US" sz="1800" dirty="0" smtClean="0">
              <a:latin typeface="Times New Roman" charset="0"/>
              <a:ea typeface="Times New Roman" charset="0"/>
              <a:cs typeface="Times New Roman" charset="0"/>
            </a:endParaRPr>
          </a:p>
          <a:p>
            <a:pPr marL="114300" indent="0">
              <a:buNone/>
            </a:pPr>
            <a:endParaRPr lang="en-US" sz="1800" dirty="0" smtClean="0">
              <a:latin typeface="Times New Roman" charset="0"/>
              <a:ea typeface="Times New Roman" charset="0"/>
              <a:cs typeface="Times New Roman" charset="0"/>
            </a:endParaRPr>
          </a:p>
          <a:p>
            <a:pPr marL="114300" indent="0">
              <a:buNone/>
            </a:pPr>
            <a:endParaRPr lang="en-US" sz="1800" dirty="0">
              <a:latin typeface="Times New Roman" charset="0"/>
              <a:ea typeface="Times New Roman" charset="0"/>
              <a:cs typeface="Times New Roman" charset="0"/>
            </a:endParaRPr>
          </a:p>
          <a:p>
            <a:pPr marL="114300" indent="0">
              <a:buNone/>
            </a:pPr>
            <a:r>
              <a:rPr lang="en-US" sz="1800" dirty="0" smtClean="0">
                <a:latin typeface="Times New Roman" charset="0"/>
                <a:ea typeface="Times New Roman" charset="0"/>
                <a:cs typeface="Times New Roman" charset="0"/>
              </a:rPr>
              <a:t>Image </a:t>
            </a:r>
            <a:r>
              <a:rPr lang="en-US" sz="1800" dirty="0">
                <a:latin typeface="Times New Roman" charset="0"/>
                <a:ea typeface="Times New Roman" charset="0"/>
                <a:cs typeface="Times New Roman" charset="0"/>
              </a:rPr>
              <a:t>two: </a:t>
            </a:r>
            <a:r>
              <a:rPr lang="en-US" sz="1800" dirty="0">
                <a:latin typeface="Times New Roman" charset="0"/>
                <a:ea typeface="Times New Roman" charset="0"/>
                <a:cs typeface="Times New Roman" charset="0"/>
                <a:hlinkClick r:id="rId3"/>
              </a:rPr>
              <a:t>https://campus-services.dartmouth.edu</a:t>
            </a:r>
            <a:r>
              <a:rPr lang="en-US" sz="1800" dirty="0" smtClean="0">
                <a:latin typeface="Times New Roman" charset="0"/>
                <a:ea typeface="Times New Roman" charset="0"/>
                <a:cs typeface="Times New Roman" charset="0"/>
                <a:hlinkClick r:id="rId3"/>
              </a:rPr>
              <a:t>/</a:t>
            </a:r>
            <a:endParaRPr lang="en-US" sz="1800" dirty="0" smtClean="0">
              <a:latin typeface="Times New Roman" charset="0"/>
              <a:ea typeface="Times New Roman" charset="0"/>
              <a:cs typeface="Times New Roman" charset="0"/>
            </a:endParaRPr>
          </a:p>
          <a:p>
            <a:pPr marL="114300" indent="0">
              <a:buNone/>
            </a:pPr>
            <a:endParaRPr lang="en-US" sz="1800" dirty="0">
              <a:latin typeface="Times New Roman" charset="0"/>
              <a:ea typeface="Times New Roman" charset="0"/>
              <a:cs typeface="Times New Roman" charset="0"/>
            </a:endParaRPr>
          </a:p>
          <a:p>
            <a:pPr marL="114300" indent="0">
              <a:buNone/>
            </a:pPr>
            <a:endParaRPr lang="en-US" sz="1800" dirty="0" smtClean="0">
              <a:latin typeface="Times New Roman" charset="0"/>
              <a:ea typeface="Times New Roman" charset="0"/>
              <a:cs typeface="Times New Roman" charset="0"/>
            </a:endParaRPr>
          </a:p>
        </p:txBody>
      </p:sp>
    </p:spTree>
    <p:extLst>
      <p:ext uri="{BB962C8B-B14F-4D97-AF65-F5344CB8AC3E}">
        <p14:creationId xmlns:p14="http://schemas.microsoft.com/office/powerpoint/2010/main" val="18181116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solidFill>
                  <a:schemeClr val="tx1"/>
                </a:solidFill>
                <a:latin typeface="Times New Roman" charset="0"/>
                <a:ea typeface="Times New Roman" charset="0"/>
                <a:cs typeface="Times New Roman" charset="0"/>
              </a:rPr>
              <a:t>Topic</a:t>
            </a:r>
            <a:endParaRPr dirty="0">
              <a:solidFill>
                <a:schemeClr val="tx1"/>
              </a:solidFill>
              <a:latin typeface="Times New Roman" charset="0"/>
              <a:ea typeface="Times New Roman" charset="0"/>
              <a:cs typeface="Times New Roman" charset="0"/>
            </a:endParaRPr>
          </a:p>
        </p:txBody>
      </p:sp>
      <p:sp>
        <p:nvSpPr>
          <p:cNvPr id="61" name="Shape 61"/>
          <p:cNvSpPr txBox="1">
            <a:spLocks noGrp="1"/>
          </p:cNvSpPr>
          <p:nvPr>
            <p:ph type="body" idx="1"/>
          </p:nvPr>
        </p:nvSpPr>
        <p:spPr>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endParaRPr lang="en-US" dirty="0" smtClean="0">
              <a:latin typeface="Times New Roman" charset="0"/>
              <a:ea typeface="Times New Roman" charset="0"/>
              <a:cs typeface="Times New Roman" charset="0"/>
            </a:endParaRPr>
          </a:p>
          <a:p>
            <a:pPr marL="114300" lvl="0" indent="0" rtl="0">
              <a:spcBef>
                <a:spcPts val="0"/>
              </a:spcBef>
              <a:spcAft>
                <a:spcPts val="400"/>
              </a:spcAft>
              <a:buSzPts val="1800"/>
              <a:buNone/>
            </a:pPr>
            <a:r>
              <a:rPr lang="en" dirty="0" smtClean="0">
                <a:solidFill>
                  <a:schemeClr val="tx1"/>
                </a:solidFill>
                <a:latin typeface="Times New Roman" charset="0"/>
                <a:ea typeface="Times New Roman" charset="0"/>
                <a:cs typeface="Times New Roman" charset="0"/>
              </a:rPr>
              <a:t>Interested </a:t>
            </a:r>
            <a:r>
              <a:rPr lang="en" dirty="0">
                <a:solidFill>
                  <a:schemeClr val="tx1"/>
                </a:solidFill>
                <a:latin typeface="Times New Roman" charset="0"/>
                <a:ea typeface="Times New Roman" charset="0"/>
                <a:cs typeface="Times New Roman" charset="0"/>
              </a:rPr>
              <a:t>in: Facilities, Operations, and Management workers at Dartmouth </a:t>
            </a:r>
            <a:r>
              <a:rPr lang="en" dirty="0" smtClean="0">
                <a:solidFill>
                  <a:schemeClr val="tx1"/>
                </a:solidFill>
                <a:latin typeface="Times New Roman" charset="0"/>
                <a:ea typeface="Times New Roman" charset="0"/>
                <a:cs typeface="Times New Roman" charset="0"/>
              </a:rPr>
              <a:t>College</a:t>
            </a:r>
            <a:endParaRPr lang="en-US" dirty="0">
              <a:solidFill>
                <a:schemeClr val="tx1"/>
              </a:solidFill>
              <a:latin typeface="Times New Roman" charset="0"/>
              <a:ea typeface="Times New Roman" charset="0"/>
              <a:cs typeface="Times New Roman" charset="0"/>
            </a:endParaRPr>
          </a:p>
          <a:p>
            <a:pPr marL="114300" lvl="0" indent="0" rtl="0">
              <a:spcBef>
                <a:spcPts val="0"/>
              </a:spcBef>
              <a:spcAft>
                <a:spcPts val="400"/>
              </a:spcAft>
              <a:buSzPts val="1800"/>
              <a:buNone/>
            </a:pPr>
            <a:r>
              <a:rPr lang="en" dirty="0" smtClean="0">
                <a:solidFill>
                  <a:schemeClr val="tx1"/>
                </a:solidFill>
                <a:latin typeface="Times New Roman" charset="0"/>
                <a:ea typeface="Times New Roman" charset="0"/>
                <a:cs typeface="Times New Roman" charset="0"/>
              </a:rPr>
              <a:t>This </a:t>
            </a:r>
            <a:r>
              <a:rPr lang="en" dirty="0">
                <a:solidFill>
                  <a:schemeClr val="tx1"/>
                </a:solidFill>
                <a:latin typeface="Times New Roman" charset="0"/>
                <a:ea typeface="Times New Roman" charset="0"/>
                <a:cs typeface="Times New Roman" charset="0"/>
              </a:rPr>
              <a:t>designation includes: </a:t>
            </a:r>
            <a:endParaRPr lang="en-US" dirty="0">
              <a:solidFill>
                <a:schemeClr val="tx1"/>
              </a:solidFill>
              <a:latin typeface="Times New Roman" charset="0"/>
              <a:ea typeface="Times New Roman" charset="0"/>
              <a:cs typeface="Times New Roman" charset="0"/>
            </a:endParaRPr>
          </a:p>
          <a:p>
            <a:pPr marL="114300" lvl="0" indent="0" rtl="0">
              <a:spcBef>
                <a:spcPts val="0"/>
              </a:spcBef>
              <a:spcAft>
                <a:spcPts val="400"/>
              </a:spcAft>
              <a:buSzPts val="1800"/>
              <a:buNone/>
            </a:pPr>
            <a:r>
              <a:rPr lang="en-US" sz="1250" dirty="0" smtClean="0">
                <a:solidFill>
                  <a:schemeClr val="tx1"/>
                </a:solidFill>
                <a:latin typeface="Times New Roman" charset="0"/>
                <a:ea typeface="Times New Roman" charset="0"/>
                <a:cs typeface="Times New Roman" charset="0"/>
              </a:rPr>
              <a:t>	- </a:t>
            </a:r>
            <a:r>
              <a:rPr lang="en" sz="1250" dirty="0" smtClean="0">
                <a:solidFill>
                  <a:schemeClr val="tx1"/>
                </a:solidFill>
                <a:latin typeface="Times New Roman" charset="0"/>
                <a:ea typeface="Times New Roman" charset="0"/>
                <a:cs typeface="Times New Roman" charset="0"/>
              </a:rPr>
              <a:t>Custodial </a:t>
            </a:r>
            <a:r>
              <a:rPr lang="en" sz="1250" dirty="0">
                <a:solidFill>
                  <a:schemeClr val="tx1"/>
                </a:solidFill>
                <a:latin typeface="Times New Roman" charset="0"/>
                <a:ea typeface="Times New Roman" charset="0"/>
                <a:cs typeface="Times New Roman" charset="0"/>
              </a:rPr>
              <a:t>Services, Engineering Services, </a:t>
            </a:r>
            <a:r>
              <a:rPr lang="en" sz="1250" dirty="0" err="1">
                <a:solidFill>
                  <a:schemeClr val="tx1"/>
                </a:solidFill>
                <a:latin typeface="Times New Roman" charset="0"/>
                <a:ea typeface="Times New Roman" charset="0"/>
                <a:cs typeface="Times New Roman" charset="0"/>
              </a:rPr>
              <a:t>Hinman</a:t>
            </a:r>
            <a:r>
              <a:rPr lang="en" sz="1250" dirty="0">
                <a:solidFill>
                  <a:schemeClr val="tx1"/>
                </a:solidFill>
                <a:latin typeface="Times New Roman" charset="0"/>
                <a:ea typeface="Times New Roman" charset="0"/>
                <a:cs typeface="Times New Roman" charset="0"/>
              </a:rPr>
              <a:t> Mail Services, Key Desk, Trash, Recycling &amp; Composting</a:t>
            </a:r>
            <a:r>
              <a:rPr lang="en" sz="1250" dirty="0" smtClean="0">
                <a:solidFill>
                  <a:schemeClr val="tx1"/>
                </a:solidFill>
                <a:latin typeface="Times New Roman" charset="0"/>
                <a:ea typeface="Times New Roman" charset="0"/>
                <a:cs typeface="Times New Roman" charset="0"/>
              </a:rPr>
              <a:t>,</a:t>
            </a:r>
            <a:r>
              <a:rPr lang="en-US" sz="1250" dirty="0" smtClean="0">
                <a:solidFill>
                  <a:schemeClr val="tx1"/>
                </a:solidFill>
                <a:latin typeface="Times New Roman" charset="0"/>
                <a:ea typeface="Times New Roman" charset="0"/>
                <a:cs typeface="Times New Roman" charset="0"/>
              </a:rPr>
              <a:t> </a:t>
            </a:r>
            <a:r>
              <a:rPr lang="en" sz="1250" dirty="0" smtClean="0">
                <a:solidFill>
                  <a:schemeClr val="tx1"/>
                </a:solidFill>
                <a:latin typeface="Times New Roman" charset="0"/>
                <a:ea typeface="Times New Roman" charset="0"/>
                <a:cs typeface="Times New Roman" charset="0"/>
              </a:rPr>
              <a:t>Transportation </a:t>
            </a:r>
            <a:r>
              <a:rPr lang="en" sz="1250" dirty="0">
                <a:solidFill>
                  <a:schemeClr val="tx1"/>
                </a:solidFill>
                <a:latin typeface="Times New Roman" charset="0"/>
                <a:ea typeface="Times New Roman" charset="0"/>
                <a:cs typeface="Times New Roman" charset="0"/>
              </a:rPr>
              <a:t>Services, Campus Shuttles, and Work Control </a:t>
            </a:r>
            <a:r>
              <a:rPr lang="en" sz="1250" dirty="0" smtClean="0">
                <a:solidFill>
                  <a:schemeClr val="tx1"/>
                </a:solidFill>
                <a:latin typeface="Times New Roman" charset="0"/>
                <a:ea typeface="Times New Roman" charset="0"/>
                <a:cs typeface="Times New Roman" charset="0"/>
              </a:rPr>
              <a:t>Center.</a:t>
            </a:r>
            <a:endParaRPr lang="en-US" sz="1250" dirty="0">
              <a:solidFill>
                <a:schemeClr val="tx1"/>
              </a:solidFill>
              <a:latin typeface="Times New Roman" charset="0"/>
              <a:ea typeface="Times New Roman" charset="0"/>
              <a:cs typeface="Times New Roman" charset="0"/>
            </a:endParaRPr>
          </a:p>
          <a:p>
            <a:pPr marL="114300" lvl="0" indent="0" rtl="0">
              <a:spcBef>
                <a:spcPts val="0"/>
              </a:spcBef>
              <a:spcAft>
                <a:spcPts val="400"/>
              </a:spcAft>
              <a:buSzPts val="1800"/>
              <a:buNone/>
            </a:pPr>
            <a:r>
              <a:rPr lang="en-US" sz="1250" dirty="0" smtClean="0">
                <a:solidFill>
                  <a:schemeClr val="tx1"/>
                </a:solidFill>
                <a:latin typeface="Times New Roman" charset="0"/>
                <a:ea typeface="Times New Roman" charset="0"/>
                <a:cs typeface="Times New Roman" charset="0"/>
              </a:rPr>
              <a:t>	- </a:t>
            </a:r>
            <a:r>
              <a:rPr lang="en" sz="1250" dirty="0" smtClean="0">
                <a:solidFill>
                  <a:schemeClr val="tx1"/>
                </a:solidFill>
                <a:latin typeface="Times New Roman" charset="0"/>
                <a:ea typeface="Times New Roman" charset="0"/>
                <a:cs typeface="Times New Roman" charset="0"/>
              </a:rPr>
              <a:t>Not </a:t>
            </a:r>
            <a:r>
              <a:rPr lang="en" sz="1250" dirty="0">
                <a:solidFill>
                  <a:schemeClr val="tx1"/>
                </a:solidFill>
                <a:latin typeface="Times New Roman" charset="0"/>
                <a:ea typeface="Times New Roman" charset="0"/>
                <a:cs typeface="Times New Roman" charset="0"/>
              </a:rPr>
              <a:t>all of the sectors of FO&amp;M were interviewed for folklore</a:t>
            </a:r>
            <a:r>
              <a:rPr lang="en" sz="1250" dirty="0" smtClean="0">
                <a:solidFill>
                  <a:schemeClr val="tx1"/>
                </a:solidFill>
                <a:latin typeface="Times New Roman" charset="0"/>
                <a:ea typeface="Times New Roman" charset="0"/>
                <a:cs typeface="Times New Roman" charset="0"/>
              </a:rPr>
              <a:t>.</a:t>
            </a:r>
            <a:endParaRPr sz="1250" dirty="0">
              <a:solidFill>
                <a:schemeClr val="tx1"/>
              </a:solidFill>
              <a:latin typeface="Times New Roman" charset="0"/>
              <a:ea typeface="Times New Roman" charset="0"/>
              <a:cs typeface="Times New Roman" charset="0"/>
            </a:endParaRPr>
          </a:p>
          <a:p>
            <a:pPr marL="114300" lvl="0" indent="0" rtl="0">
              <a:spcBef>
                <a:spcPts val="1600"/>
              </a:spcBef>
              <a:spcAft>
                <a:spcPts val="0"/>
              </a:spcAft>
              <a:buSzPts val="1800"/>
              <a:buNone/>
            </a:pPr>
            <a:r>
              <a:rPr lang="en" dirty="0">
                <a:solidFill>
                  <a:schemeClr val="tx1"/>
                </a:solidFill>
                <a:latin typeface="Times New Roman" charset="0"/>
                <a:ea typeface="Times New Roman" charset="0"/>
                <a:cs typeface="Times New Roman" charset="0"/>
              </a:rPr>
              <a:t>FO&amp;M is a conglomerate of independently-operating but interconnected offices, shops, and </a:t>
            </a:r>
            <a:r>
              <a:rPr lang="en-US" dirty="0" smtClean="0">
                <a:solidFill>
                  <a:schemeClr val="tx1"/>
                </a:solidFill>
                <a:latin typeface="Times New Roman" charset="0"/>
                <a:ea typeface="Times New Roman" charset="0"/>
                <a:cs typeface="Times New Roman" charset="0"/>
              </a:rPr>
              <a:t>individual </a:t>
            </a:r>
            <a:r>
              <a:rPr lang="en" dirty="0" smtClean="0">
                <a:solidFill>
                  <a:schemeClr val="tx1"/>
                </a:solidFill>
                <a:latin typeface="Times New Roman" charset="0"/>
                <a:ea typeface="Times New Roman" charset="0"/>
                <a:cs typeface="Times New Roman" charset="0"/>
              </a:rPr>
              <a:t>employees</a:t>
            </a:r>
            <a:endParaRPr dirty="0">
              <a:solidFill>
                <a:schemeClr val="tx1"/>
              </a:solidFill>
              <a:latin typeface="Times New Roman" charset="0"/>
              <a:ea typeface="Times New Roman" charset="0"/>
              <a:cs typeface="Times New Roman" charset="0"/>
            </a:endParaRPr>
          </a:p>
          <a:p>
            <a:pPr marL="0" lvl="0" indent="0" rtl="0">
              <a:spcBef>
                <a:spcPts val="1600"/>
              </a:spcBef>
              <a:spcAft>
                <a:spcPts val="0"/>
              </a:spcAft>
              <a:buNone/>
            </a:pPr>
            <a:endParaRPr dirty="0"/>
          </a:p>
          <a:p>
            <a:pPr marL="0" lvl="0" indent="0" rtl="0">
              <a:spcBef>
                <a:spcPts val="1600"/>
              </a:spcBef>
              <a:spcAft>
                <a:spcPts val="1600"/>
              </a:spcAft>
              <a:buNone/>
            </a:pPr>
            <a:endParaRPr sz="1250" dirty="0">
              <a:solidFill>
                <a:srgbClr val="000000"/>
              </a:solidFill>
              <a:latin typeface="Georgia"/>
              <a:ea typeface="Georgia"/>
              <a:cs typeface="Georgia"/>
              <a:sym typeface="Georgia"/>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10250" y="3152678"/>
            <a:ext cx="3022050" cy="180217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a:solidFill>
                  <a:schemeClr val="tx1"/>
                </a:solidFill>
                <a:latin typeface="Times New Roman" charset="0"/>
                <a:ea typeface="Times New Roman" charset="0"/>
                <a:cs typeface="Times New Roman" charset="0"/>
              </a:rPr>
              <a:t>Methods</a:t>
            </a:r>
            <a:endParaRPr dirty="0">
              <a:solidFill>
                <a:schemeClr val="tx1"/>
              </a:solidFill>
              <a:latin typeface="Times New Roman" charset="0"/>
              <a:ea typeface="Times New Roman" charset="0"/>
              <a:cs typeface="Times New Roman" charset="0"/>
            </a:endParaRPr>
          </a:p>
        </p:txBody>
      </p:sp>
      <p:sp>
        <p:nvSpPr>
          <p:cNvPr id="67" name="Shape 67"/>
          <p:cNvSpPr txBox="1">
            <a:spLocks noGrp="1"/>
          </p:cNvSpPr>
          <p:nvPr>
            <p:ph type="body" idx="1"/>
          </p:nvPr>
        </p:nvSpPr>
        <p:spPr>
          <a:prstGeom prst="rect">
            <a:avLst/>
          </a:prstGeom>
        </p:spPr>
        <p:txBody>
          <a:bodyPr spcFirstLastPara="1" wrap="square" lIns="91425" tIns="91425" rIns="91425" bIns="91425" anchor="t" anchorCtr="0">
            <a:noAutofit/>
          </a:bodyPr>
          <a:lstStyle/>
          <a:p>
            <a:pPr marL="457200" lvl="0" indent="-342900" rtl="0">
              <a:lnSpc>
                <a:spcPct val="100000"/>
              </a:lnSpc>
              <a:spcBef>
                <a:spcPts val="0"/>
              </a:spcBef>
              <a:spcAft>
                <a:spcPts val="0"/>
              </a:spcAft>
              <a:buSzPts val="1800"/>
              <a:buChar char="-"/>
            </a:pPr>
            <a:endParaRPr lang="en-US" dirty="0"/>
          </a:p>
          <a:p>
            <a:pPr marL="114300" lvl="0" indent="0" rtl="0">
              <a:lnSpc>
                <a:spcPct val="100000"/>
              </a:lnSpc>
              <a:spcBef>
                <a:spcPts val="0"/>
              </a:spcBef>
              <a:spcAft>
                <a:spcPts val="0"/>
              </a:spcAft>
              <a:buSzPts val="1800"/>
              <a:buNone/>
            </a:pPr>
            <a:r>
              <a:rPr lang="en" dirty="0" smtClean="0">
                <a:solidFill>
                  <a:schemeClr val="tx1"/>
                </a:solidFill>
                <a:latin typeface="Times New Roman" charset="0"/>
                <a:ea typeface="Times New Roman" charset="0"/>
                <a:cs typeface="Times New Roman" charset="0"/>
              </a:rPr>
              <a:t>Data </a:t>
            </a:r>
            <a:r>
              <a:rPr lang="en" dirty="0">
                <a:solidFill>
                  <a:schemeClr val="tx1"/>
                </a:solidFill>
                <a:latin typeface="Times New Roman" charset="0"/>
                <a:ea typeface="Times New Roman" charset="0"/>
                <a:cs typeface="Times New Roman" charset="0"/>
              </a:rPr>
              <a:t>collected through one-on-one, in-person </a:t>
            </a:r>
            <a:r>
              <a:rPr lang="en" dirty="0" smtClean="0">
                <a:solidFill>
                  <a:schemeClr val="tx1"/>
                </a:solidFill>
                <a:latin typeface="Times New Roman" charset="0"/>
                <a:ea typeface="Times New Roman" charset="0"/>
                <a:cs typeface="Times New Roman" charset="0"/>
              </a:rPr>
              <a:t>interviews</a:t>
            </a:r>
            <a:endParaRPr dirty="0">
              <a:solidFill>
                <a:schemeClr val="tx1"/>
              </a:solidFill>
              <a:latin typeface="Times New Roman" charset="0"/>
              <a:ea typeface="Times New Roman" charset="0"/>
              <a:cs typeface="Times New Roman" charset="0"/>
            </a:endParaRPr>
          </a:p>
          <a:p>
            <a:pPr marL="114300" lvl="0" indent="0" rtl="0">
              <a:lnSpc>
                <a:spcPct val="100000"/>
              </a:lnSpc>
              <a:spcBef>
                <a:spcPts val="1600"/>
              </a:spcBef>
              <a:spcAft>
                <a:spcPts val="0"/>
              </a:spcAft>
              <a:buSzPts val="1800"/>
              <a:buNone/>
            </a:pPr>
            <a:r>
              <a:rPr lang="en" dirty="0">
                <a:solidFill>
                  <a:schemeClr val="tx1"/>
                </a:solidFill>
                <a:latin typeface="Times New Roman" charset="0"/>
                <a:ea typeface="Times New Roman" charset="0"/>
                <a:cs typeface="Times New Roman" charset="0"/>
              </a:rPr>
              <a:t>Interviews recorded and transcribed according to the Wilson collection procedure and </a:t>
            </a:r>
            <a:r>
              <a:rPr lang="en" dirty="0" err="1" smtClean="0">
                <a:solidFill>
                  <a:schemeClr val="tx1"/>
                </a:solidFill>
                <a:latin typeface="Times New Roman" charset="0"/>
                <a:ea typeface="Times New Roman" charset="0"/>
                <a:cs typeface="Times New Roman" charset="0"/>
              </a:rPr>
              <a:t>Dundes</a:t>
            </a:r>
            <a:r>
              <a:rPr lang="en" dirty="0" smtClean="0">
                <a:solidFill>
                  <a:schemeClr val="tx1"/>
                </a:solidFill>
                <a:latin typeface="Times New Roman" charset="0"/>
                <a:ea typeface="Times New Roman" charset="0"/>
                <a:cs typeface="Times New Roman" charset="0"/>
              </a:rPr>
              <a:t>’</a:t>
            </a:r>
            <a:r>
              <a:rPr lang="en-US" dirty="0">
                <a:solidFill>
                  <a:schemeClr val="tx1"/>
                </a:solidFill>
                <a:latin typeface="Times New Roman" charset="0"/>
                <a:ea typeface="Times New Roman" charset="0"/>
                <a:cs typeface="Times New Roman" charset="0"/>
              </a:rPr>
              <a:t>s</a:t>
            </a:r>
            <a:r>
              <a:rPr lang="en" dirty="0" smtClean="0">
                <a:solidFill>
                  <a:schemeClr val="tx1"/>
                </a:solidFill>
                <a:latin typeface="Times New Roman" charset="0"/>
                <a:ea typeface="Times New Roman" charset="0"/>
                <a:cs typeface="Times New Roman" charset="0"/>
              </a:rPr>
              <a:t> </a:t>
            </a:r>
            <a:r>
              <a:rPr lang="en" dirty="0">
                <a:solidFill>
                  <a:schemeClr val="tx1"/>
                </a:solidFill>
                <a:latin typeface="Times New Roman" charset="0"/>
                <a:ea typeface="Times New Roman" charset="0"/>
                <a:cs typeface="Times New Roman" charset="0"/>
              </a:rPr>
              <a:t>“Context, Text, and Texture” </a:t>
            </a:r>
            <a:r>
              <a:rPr lang="en" dirty="0" smtClean="0">
                <a:solidFill>
                  <a:schemeClr val="tx1"/>
                </a:solidFill>
                <a:latin typeface="Times New Roman" charset="0"/>
                <a:ea typeface="Times New Roman" charset="0"/>
                <a:cs typeface="Times New Roman" charset="0"/>
              </a:rPr>
              <a:t>framework</a:t>
            </a:r>
            <a:endParaRPr dirty="0">
              <a:solidFill>
                <a:schemeClr val="tx1"/>
              </a:solidFill>
              <a:latin typeface="Times New Roman" charset="0"/>
              <a:ea typeface="Times New Roman" charset="0"/>
              <a:cs typeface="Times New Roman" charset="0"/>
            </a:endParaRPr>
          </a:p>
          <a:p>
            <a:pPr marL="114300" lvl="0" indent="0" rtl="0">
              <a:lnSpc>
                <a:spcPct val="100000"/>
              </a:lnSpc>
              <a:spcBef>
                <a:spcPts val="1600"/>
              </a:spcBef>
              <a:spcAft>
                <a:spcPts val="0"/>
              </a:spcAft>
              <a:buSzPts val="1800"/>
              <a:buNone/>
            </a:pPr>
            <a:r>
              <a:rPr lang="en" dirty="0">
                <a:solidFill>
                  <a:schemeClr val="tx1"/>
                </a:solidFill>
                <a:latin typeface="Times New Roman" charset="0"/>
                <a:ea typeface="Times New Roman" charset="0"/>
                <a:cs typeface="Times New Roman" charset="0"/>
              </a:rPr>
              <a:t>All interviewees were current Facilities, Operations, and </a:t>
            </a:r>
            <a:r>
              <a:rPr lang="en" dirty="0" smtClean="0">
                <a:solidFill>
                  <a:schemeClr val="tx1"/>
                </a:solidFill>
                <a:latin typeface="Times New Roman" charset="0"/>
                <a:ea typeface="Times New Roman" charset="0"/>
                <a:cs typeface="Times New Roman" charset="0"/>
              </a:rPr>
              <a:t>Management</a:t>
            </a:r>
            <a:r>
              <a:rPr lang="en-US" dirty="0" smtClean="0">
                <a:solidFill>
                  <a:schemeClr val="tx1"/>
                </a:solidFill>
                <a:latin typeface="Times New Roman" charset="0"/>
                <a:ea typeface="Times New Roman" charset="0"/>
                <a:cs typeface="Times New Roman" charset="0"/>
              </a:rPr>
              <a:t> and Campus Services</a:t>
            </a:r>
            <a:r>
              <a:rPr lang="en" dirty="0" smtClean="0">
                <a:solidFill>
                  <a:schemeClr val="tx1"/>
                </a:solidFill>
                <a:latin typeface="Times New Roman" charset="0"/>
                <a:ea typeface="Times New Roman" charset="0"/>
                <a:cs typeface="Times New Roman" charset="0"/>
              </a:rPr>
              <a:t> </a:t>
            </a:r>
            <a:r>
              <a:rPr lang="en" dirty="0">
                <a:solidFill>
                  <a:schemeClr val="tx1"/>
                </a:solidFill>
                <a:latin typeface="Times New Roman" charset="0"/>
                <a:ea typeface="Times New Roman" charset="0"/>
                <a:cs typeface="Times New Roman" charset="0"/>
              </a:rPr>
              <a:t>employees</a:t>
            </a:r>
            <a:endParaRPr dirty="0">
              <a:solidFill>
                <a:schemeClr val="tx1"/>
              </a:solidFill>
              <a:latin typeface="Times New Roman" charset="0"/>
              <a:ea typeface="Times New Roman" charset="0"/>
              <a:cs typeface="Times New Roman" charset="0"/>
            </a:endParaRPr>
          </a:p>
          <a:p>
            <a:pPr marL="0" indent="0">
              <a:lnSpc>
                <a:spcPct val="100000"/>
              </a:lnSpc>
              <a:spcBef>
                <a:spcPts val="1600"/>
              </a:spcBef>
              <a:spcAft>
                <a:spcPts val="1600"/>
              </a:spcAft>
              <a:buNone/>
            </a:pPr>
            <a:endParaRPr dirty="0">
              <a:latin typeface="Times New Roman" charset="0"/>
              <a:ea typeface="Times New Roman" charset="0"/>
              <a:cs typeface="Times New Roman"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03300" y="3043236"/>
            <a:ext cx="3429000" cy="1928813"/>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a:solidFill>
                  <a:schemeClr val="tx1"/>
                </a:solidFill>
                <a:latin typeface="Times New Roman" charset="0"/>
                <a:ea typeface="Times New Roman" charset="0"/>
                <a:cs typeface="Times New Roman" charset="0"/>
              </a:rPr>
              <a:t>Folklore Item: </a:t>
            </a:r>
            <a:r>
              <a:rPr lang="en-US" dirty="0" smtClean="0">
                <a:solidFill>
                  <a:schemeClr val="tx1"/>
                </a:solidFill>
                <a:latin typeface="Times New Roman" charset="0"/>
                <a:ea typeface="Times New Roman" charset="0"/>
                <a:cs typeface="Times New Roman" charset="0"/>
              </a:rPr>
              <a:t>Dorm Horse Legend</a:t>
            </a:r>
            <a:endParaRPr dirty="0">
              <a:solidFill>
                <a:schemeClr val="tx1"/>
              </a:solidFill>
              <a:latin typeface="Times New Roman" charset="0"/>
              <a:ea typeface="Times New Roman" charset="0"/>
              <a:cs typeface="Times New Roman" charset="0"/>
            </a:endParaRPr>
          </a:p>
        </p:txBody>
      </p:sp>
      <p:sp>
        <p:nvSpPr>
          <p:cNvPr id="73" name="Shape 73"/>
          <p:cNvSpPr txBox="1">
            <a:spLocks noGrp="1"/>
          </p:cNvSpPr>
          <p:nvPr>
            <p:ph type="body" idx="1"/>
          </p:nvPr>
        </p:nvSpPr>
        <p:spPr>
          <a:xfrm>
            <a:off x="311700" y="1017725"/>
            <a:ext cx="8520600" cy="34164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None/>
            </a:pPr>
            <a:endParaRPr lang="en-US" dirty="0" smtClean="0">
              <a:solidFill>
                <a:schemeClr val="tx1"/>
              </a:solidFill>
            </a:endParaRPr>
          </a:p>
          <a:p>
            <a:pPr marL="0" lvl="0" indent="0" rtl="0">
              <a:lnSpc>
                <a:spcPct val="100000"/>
              </a:lnSpc>
              <a:spcBef>
                <a:spcPts val="0"/>
              </a:spcBef>
              <a:spcAft>
                <a:spcPts val="0"/>
              </a:spcAft>
              <a:buNone/>
            </a:pPr>
            <a:endParaRPr lang="en-US" dirty="0">
              <a:solidFill>
                <a:schemeClr val="tx1"/>
              </a:solidFill>
              <a:latin typeface="Times New Roman" charset="0"/>
              <a:ea typeface="Times New Roman" charset="0"/>
              <a:cs typeface="Times New Roman" charset="0"/>
            </a:endParaRPr>
          </a:p>
          <a:p>
            <a:pPr marL="0" lvl="0" indent="0" rtl="0">
              <a:lnSpc>
                <a:spcPct val="100000"/>
              </a:lnSpc>
              <a:spcBef>
                <a:spcPts val="0"/>
              </a:spcBef>
              <a:spcAft>
                <a:spcPts val="0"/>
              </a:spcAft>
              <a:buNone/>
            </a:pPr>
            <a:r>
              <a:rPr lang="en" dirty="0" smtClean="0">
                <a:solidFill>
                  <a:schemeClr val="tx1"/>
                </a:solidFill>
                <a:latin typeface="Times New Roman" charset="0"/>
                <a:ea typeface="Times New Roman" charset="0"/>
                <a:cs typeface="Times New Roman" charset="0"/>
              </a:rPr>
              <a:t>Informant </a:t>
            </a:r>
            <a:r>
              <a:rPr lang="en-US" dirty="0" smtClean="0">
                <a:solidFill>
                  <a:schemeClr val="tx1"/>
                </a:solidFill>
                <a:latin typeface="Times New Roman" charset="0"/>
                <a:ea typeface="Times New Roman" charset="0"/>
                <a:cs typeface="Times New Roman" charset="0"/>
              </a:rPr>
              <a:t>D</a:t>
            </a:r>
            <a:r>
              <a:rPr lang="en" dirty="0" err="1" smtClean="0">
                <a:solidFill>
                  <a:schemeClr val="tx1"/>
                </a:solidFill>
                <a:latin typeface="Times New Roman" charset="0"/>
                <a:ea typeface="Times New Roman" charset="0"/>
                <a:cs typeface="Times New Roman" charset="0"/>
              </a:rPr>
              <a:t>ata</a:t>
            </a:r>
            <a:r>
              <a:rPr lang="en" dirty="0">
                <a:solidFill>
                  <a:schemeClr val="tx1"/>
                </a:solidFill>
                <a:latin typeface="Times New Roman" charset="0"/>
                <a:ea typeface="Times New Roman" charset="0"/>
                <a:cs typeface="Times New Roman" charset="0"/>
              </a:rPr>
              <a:t>: FO+M Locksmith, started working for the college 38 years ago. Has worked in multiple FO+M divisions. Originally from the Upper Valley, the child of a former FO+M employee.</a:t>
            </a:r>
            <a:endParaRPr dirty="0">
              <a:solidFill>
                <a:schemeClr val="tx1"/>
              </a:solidFill>
              <a:latin typeface="Times New Roman" charset="0"/>
              <a:ea typeface="Times New Roman" charset="0"/>
              <a:cs typeface="Times New Roman" charset="0"/>
            </a:endParaRPr>
          </a:p>
          <a:p>
            <a:pPr marL="0" lvl="0" indent="0">
              <a:lnSpc>
                <a:spcPct val="100000"/>
              </a:lnSpc>
              <a:spcBef>
                <a:spcPts val="0"/>
              </a:spcBef>
              <a:spcAft>
                <a:spcPts val="0"/>
              </a:spcAft>
              <a:buNone/>
            </a:pPr>
            <a:endParaRPr dirty="0">
              <a:solidFill>
                <a:schemeClr val="tx1"/>
              </a:solidFill>
              <a:latin typeface="Times New Roman" charset="0"/>
              <a:ea typeface="Times New Roman" charset="0"/>
              <a:cs typeface="Times New Roman" charset="0"/>
            </a:endParaRPr>
          </a:p>
          <a:p>
            <a:pPr marL="0" lvl="0" indent="0" rtl="0">
              <a:lnSpc>
                <a:spcPct val="100000"/>
              </a:lnSpc>
              <a:spcBef>
                <a:spcPts val="0"/>
              </a:spcBef>
              <a:spcAft>
                <a:spcPts val="0"/>
              </a:spcAft>
              <a:buNone/>
            </a:pPr>
            <a:r>
              <a:rPr lang="en" dirty="0">
                <a:solidFill>
                  <a:schemeClr val="tx1"/>
                </a:solidFill>
                <a:latin typeface="Times New Roman" charset="0"/>
                <a:ea typeface="Times New Roman" charset="0"/>
                <a:cs typeface="Times New Roman" charset="0"/>
              </a:rPr>
              <a:t>Contextual </a:t>
            </a:r>
            <a:r>
              <a:rPr lang="en-US" dirty="0" smtClean="0">
                <a:solidFill>
                  <a:schemeClr val="tx1"/>
                </a:solidFill>
                <a:latin typeface="Times New Roman" charset="0"/>
                <a:ea typeface="Times New Roman" charset="0"/>
                <a:cs typeface="Times New Roman" charset="0"/>
              </a:rPr>
              <a:t>D</a:t>
            </a:r>
            <a:r>
              <a:rPr lang="en" dirty="0" err="1" smtClean="0">
                <a:solidFill>
                  <a:schemeClr val="tx1"/>
                </a:solidFill>
                <a:latin typeface="Times New Roman" charset="0"/>
                <a:ea typeface="Times New Roman" charset="0"/>
                <a:cs typeface="Times New Roman" charset="0"/>
              </a:rPr>
              <a:t>ata</a:t>
            </a:r>
            <a:r>
              <a:rPr lang="en" dirty="0">
                <a:solidFill>
                  <a:schemeClr val="tx1"/>
                </a:solidFill>
                <a:latin typeface="Times New Roman" charset="0"/>
                <a:ea typeface="Times New Roman" charset="0"/>
                <a:cs typeface="Times New Roman" charset="0"/>
              </a:rPr>
              <a:t>: One of many stories passed to informant by older FO+M employees. </a:t>
            </a:r>
            <a:r>
              <a:rPr lang="en" dirty="0" smtClean="0">
                <a:solidFill>
                  <a:schemeClr val="tx1"/>
                </a:solidFill>
                <a:latin typeface="Times New Roman" charset="0"/>
                <a:ea typeface="Times New Roman" charset="0"/>
                <a:cs typeface="Times New Roman" charset="0"/>
              </a:rPr>
              <a:t>Takes</a:t>
            </a:r>
            <a:r>
              <a:rPr lang="en-US" dirty="0" smtClean="0">
                <a:solidFill>
                  <a:schemeClr val="tx1"/>
                </a:solidFill>
                <a:latin typeface="Times New Roman" charset="0"/>
                <a:ea typeface="Times New Roman" charset="0"/>
                <a:cs typeface="Times New Roman" charset="0"/>
              </a:rPr>
              <a:t> place</a:t>
            </a:r>
            <a:r>
              <a:rPr lang="en" dirty="0" smtClean="0">
                <a:solidFill>
                  <a:schemeClr val="tx1"/>
                </a:solidFill>
                <a:latin typeface="Times New Roman" charset="0"/>
                <a:ea typeface="Times New Roman" charset="0"/>
                <a:cs typeface="Times New Roman" charset="0"/>
              </a:rPr>
              <a:t> </a:t>
            </a:r>
            <a:r>
              <a:rPr lang="en-US" dirty="0" smtClean="0">
                <a:solidFill>
                  <a:schemeClr val="tx1"/>
                </a:solidFill>
                <a:latin typeface="Times New Roman" charset="0"/>
                <a:ea typeface="Times New Roman" charset="0"/>
                <a:cs typeface="Times New Roman" charset="0"/>
              </a:rPr>
              <a:t>“way before 1975</a:t>
            </a:r>
            <a:r>
              <a:rPr lang="en" dirty="0" smtClean="0">
                <a:solidFill>
                  <a:schemeClr val="tx1"/>
                </a:solidFill>
                <a:latin typeface="Times New Roman" charset="0"/>
                <a:ea typeface="Times New Roman" charset="0"/>
                <a:cs typeface="Times New Roman" charset="0"/>
              </a:rPr>
              <a:t>,</a:t>
            </a:r>
            <a:r>
              <a:rPr lang="en-US" dirty="0" smtClean="0">
                <a:solidFill>
                  <a:schemeClr val="tx1"/>
                </a:solidFill>
                <a:latin typeface="Times New Roman" charset="0"/>
                <a:ea typeface="Times New Roman" charset="0"/>
                <a:cs typeface="Times New Roman" charset="0"/>
              </a:rPr>
              <a:t>”</a:t>
            </a:r>
            <a:r>
              <a:rPr lang="en" dirty="0" smtClean="0">
                <a:solidFill>
                  <a:schemeClr val="tx1"/>
                </a:solidFill>
                <a:latin typeface="Times New Roman" charset="0"/>
                <a:ea typeface="Times New Roman" charset="0"/>
                <a:cs typeface="Times New Roman" charset="0"/>
              </a:rPr>
              <a:t> </a:t>
            </a:r>
            <a:r>
              <a:rPr lang="en-US" dirty="0" smtClean="0">
                <a:solidFill>
                  <a:schemeClr val="tx1"/>
                </a:solidFill>
                <a:latin typeface="Times New Roman" charset="0"/>
                <a:ea typeface="Times New Roman" charset="0"/>
                <a:cs typeface="Times New Roman" charset="0"/>
              </a:rPr>
              <a:t>between</a:t>
            </a:r>
            <a:r>
              <a:rPr lang="en" dirty="0" smtClean="0">
                <a:solidFill>
                  <a:schemeClr val="tx1"/>
                </a:solidFill>
                <a:latin typeface="Times New Roman" charset="0"/>
                <a:ea typeface="Times New Roman" charset="0"/>
                <a:cs typeface="Times New Roman" charset="0"/>
              </a:rPr>
              <a:t> ten</a:t>
            </a:r>
            <a:r>
              <a:rPr lang="en-US" dirty="0" smtClean="0">
                <a:solidFill>
                  <a:schemeClr val="tx1"/>
                </a:solidFill>
                <a:latin typeface="Times New Roman" charset="0"/>
                <a:ea typeface="Times New Roman" charset="0"/>
                <a:cs typeface="Times New Roman" charset="0"/>
              </a:rPr>
              <a:t> to twenty</a:t>
            </a:r>
            <a:r>
              <a:rPr lang="en" dirty="0" smtClean="0">
                <a:solidFill>
                  <a:schemeClr val="tx1"/>
                </a:solidFill>
                <a:latin typeface="Times New Roman" charset="0"/>
                <a:ea typeface="Times New Roman" charset="0"/>
                <a:cs typeface="Times New Roman" charset="0"/>
              </a:rPr>
              <a:t> </a:t>
            </a:r>
            <a:r>
              <a:rPr lang="en" dirty="0">
                <a:solidFill>
                  <a:schemeClr val="tx1"/>
                </a:solidFill>
                <a:latin typeface="Times New Roman" charset="0"/>
                <a:ea typeface="Times New Roman" charset="0"/>
                <a:cs typeface="Times New Roman" charset="0"/>
              </a:rPr>
              <a:t>years before the informant started working for the college</a:t>
            </a:r>
            <a:r>
              <a:rPr lang="en" dirty="0" smtClean="0">
                <a:solidFill>
                  <a:schemeClr val="tx1"/>
                </a:solidFill>
                <a:latin typeface="Times New Roman" charset="0"/>
                <a:ea typeface="Times New Roman" charset="0"/>
                <a:cs typeface="Times New Roman" charset="0"/>
              </a:rPr>
              <a:t>.</a:t>
            </a:r>
            <a:r>
              <a:rPr lang="en-US" dirty="0" smtClean="0">
                <a:solidFill>
                  <a:schemeClr val="tx1"/>
                </a:solidFill>
                <a:latin typeface="Times New Roman" charset="0"/>
                <a:ea typeface="Times New Roman" charset="0"/>
                <a:cs typeface="Times New Roman" charset="0"/>
              </a:rPr>
              <a:t> The informant was told this story is true. The story describes an experience of a custodian assigned to an undergraduate dorm.</a:t>
            </a:r>
            <a:endParaRPr dirty="0">
              <a:solidFill>
                <a:schemeClr val="tx1"/>
              </a:solidFill>
              <a:latin typeface="Times New Roman" charset="0"/>
              <a:ea typeface="Times New Roman" charset="0"/>
              <a:cs typeface="Times New Roman" charset="0"/>
            </a:endParaRPr>
          </a:p>
          <a:p>
            <a:pPr marL="0" lvl="0" indent="0">
              <a:lnSpc>
                <a:spcPct val="100000"/>
              </a:lnSpc>
              <a:spcBef>
                <a:spcPts val="0"/>
              </a:spcBef>
              <a:spcAft>
                <a:spcPts val="0"/>
              </a:spcAft>
              <a:buNone/>
            </a:pPr>
            <a:endParaRPr dirty="0">
              <a:solidFill>
                <a:schemeClr val="tx1"/>
              </a:solidFill>
              <a:latin typeface="Times New Roman" charset="0"/>
              <a:ea typeface="Times New Roman" charset="0"/>
              <a:cs typeface="Times New Roman" charset="0"/>
            </a:endParaRPr>
          </a:p>
          <a:p>
            <a:pPr marL="0" lvl="0" indent="0">
              <a:lnSpc>
                <a:spcPct val="100000"/>
              </a:lnSpc>
              <a:spcBef>
                <a:spcPts val="0"/>
              </a:spcBef>
              <a:spcAft>
                <a:spcPts val="0"/>
              </a:spcAft>
              <a:buNone/>
            </a:pPr>
            <a:r>
              <a:rPr lang="en" dirty="0">
                <a:solidFill>
                  <a:schemeClr val="tx1"/>
                </a:solidFill>
                <a:latin typeface="Times New Roman" charset="0"/>
                <a:ea typeface="Times New Roman" charset="0"/>
                <a:cs typeface="Times New Roman" charset="0"/>
              </a:rPr>
              <a:t>Item: </a:t>
            </a:r>
            <a:r>
              <a:rPr lang="en-US" dirty="0" smtClean="0">
                <a:solidFill>
                  <a:schemeClr val="tx1"/>
                </a:solidFill>
                <a:latin typeface="Times New Roman" charset="0"/>
                <a:ea typeface="Times New Roman" charset="0"/>
                <a:cs typeface="Times New Roman" charset="0"/>
              </a:rPr>
              <a:t>A custodian for Wheeler hall walks into the building and hears a clomping sound coming from above him. Goes up to the fourth floor and finds a horse and buggy. Knowing horses will go up stairs but not down stairs, the custodian gathers a group to help him get the horse down the stairs.</a:t>
            </a:r>
            <a:endParaRPr dirty="0">
              <a:solidFill>
                <a:schemeClr val="tx1"/>
              </a:solidFill>
              <a:latin typeface="Times New Roman" charset="0"/>
              <a:ea typeface="Times New Roman" charset="0"/>
              <a:cs typeface="Times New Roman" charset="0"/>
            </a:endParaRPr>
          </a:p>
          <a:p>
            <a:pPr marL="0" lvl="0" indent="0" rtl="0">
              <a:lnSpc>
                <a:spcPct val="100000"/>
              </a:lnSpc>
              <a:spcBef>
                <a:spcPts val="0"/>
              </a:spcBef>
              <a:spcAft>
                <a:spcPts val="1600"/>
              </a:spcAft>
              <a:buNone/>
            </a:pPr>
            <a:endParaRP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dirty="0" smtClean="0">
                <a:solidFill>
                  <a:schemeClr val="tx1"/>
                </a:solidFill>
                <a:latin typeface="Times New Roman" charset="0"/>
                <a:ea typeface="Times New Roman" charset="0"/>
                <a:cs typeface="Times New Roman" charset="0"/>
              </a:rPr>
              <a:t>Analysis: Dorm Horse Legend</a:t>
            </a:r>
            <a:endParaRPr dirty="0">
              <a:solidFill>
                <a:schemeClr val="tx1"/>
              </a:solidFill>
              <a:latin typeface="Times New Roman" charset="0"/>
              <a:ea typeface="Times New Roman" charset="0"/>
              <a:cs typeface="Times New Roman" charset="0"/>
            </a:endParaRPr>
          </a:p>
        </p:txBody>
      </p:sp>
      <p:sp>
        <p:nvSpPr>
          <p:cNvPr id="79" name="Shape 79"/>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lang="en-US" dirty="0" smtClean="0"/>
          </a:p>
          <a:p>
            <a:pPr marL="0" lvl="0" indent="0">
              <a:spcBef>
                <a:spcPts val="0"/>
              </a:spcBef>
              <a:spcAft>
                <a:spcPts val="1600"/>
              </a:spcAft>
              <a:buNone/>
            </a:pPr>
            <a:r>
              <a:rPr lang="en-US" sz="1800" dirty="0" smtClean="0">
                <a:solidFill>
                  <a:schemeClr val="tx1"/>
                </a:solidFill>
                <a:latin typeface="Times New Roman" charset="0"/>
                <a:ea typeface="Times New Roman" charset="0"/>
                <a:cs typeface="Times New Roman" charset="0"/>
              </a:rPr>
              <a:t>Story falls within the definition of narrative folklore</a:t>
            </a:r>
          </a:p>
          <a:p>
            <a:pPr marL="0" lvl="0" indent="0">
              <a:lnSpc>
                <a:spcPct val="100000"/>
              </a:lnSpc>
              <a:spcBef>
                <a:spcPts val="0"/>
              </a:spcBef>
              <a:spcAft>
                <a:spcPts val="400"/>
              </a:spcAft>
              <a:buNone/>
            </a:pPr>
            <a:r>
              <a:rPr lang="en-US" sz="1800" dirty="0" smtClean="0">
                <a:solidFill>
                  <a:schemeClr val="tx1"/>
                </a:solidFill>
                <a:latin typeface="Times New Roman" charset="0"/>
                <a:ea typeface="Times New Roman" charset="0"/>
                <a:cs typeface="Times New Roman" charset="0"/>
              </a:rPr>
              <a:t>More specifically, is a legend according to Bascom’s framework</a:t>
            </a:r>
          </a:p>
          <a:p>
            <a:pPr marL="0" lvl="0" indent="0">
              <a:lnSpc>
                <a:spcPct val="100000"/>
              </a:lnSpc>
              <a:spcBef>
                <a:spcPts val="0"/>
              </a:spcBef>
              <a:spcAft>
                <a:spcPts val="400"/>
              </a:spcAft>
              <a:buNone/>
            </a:pPr>
            <a:r>
              <a:rPr lang="en-US" sz="1800" dirty="0">
                <a:solidFill>
                  <a:schemeClr val="tx1"/>
                </a:solidFill>
                <a:latin typeface="Times New Roman" charset="0"/>
                <a:ea typeface="Times New Roman" charset="0"/>
                <a:cs typeface="Times New Roman" charset="0"/>
              </a:rPr>
              <a:t>	</a:t>
            </a:r>
            <a:r>
              <a:rPr lang="en-US" sz="1800" dirty="0" smtClean="0">
                <a:solidFill>
                  <a:schemeClr val="tx1"/>
                </a:solidFill>
                <a:latin typeface="Times New Roman" charset="0"/>
                <a:ea typeface="Times New Roman" charset="0"/>
                <a:cs typeface="Times New Roman" charset="0"/>
              </a:rPr>
              <a:t>- </a:t>
            </a:r>
            <a:r>
              <a:rPr lang="en-US" sz="1800" dirty="0">
                <a:solidFill>
                  <a:schemeClr val="tx1"/>
                </a:solidFill>
                <a:latin typeface="Times New Roman" charset="0"/>
                <a:ea typeface="Times New Roman" charset="0"/>
                <a:cs typeface="Times New Roman" charset="0"/>
              </a:rPr>
              <a:t>C</a:t>
            </a:r>
            <a:r>
              <a:rPr lang="en-US" sz="1800" dirty="0" smtClean="0">
                <a:solidFill>
                  <a:schemeClr val="tx1"/>
                </a:solidFill>
                <a:latin typeface="Times New Roman" charset="0"/>
                <a:ea typeface="Times New Roman" charset="0"/>
                <a:cs typeface="Times New Roman" charset="0"/>
              </a:rPr>
              <a:t>ontemporary setting</a:t>
            </a:r>
          </a:p>
          <a:p>
            <a:pPr marL="0" lvl="0" indent="0">
              <a:lnSpc>
                <a:spcPct val="100000"/>
              </a:lnSpc>
              <a:spcBef>
                <a:spcPts val="0"/>
              </a:spcBef>
              <a:spcAft>
                <a:spcPts val="400"/>
              </a:spcAft>
              <a:buNone/>
            </a:pPr>
            <a:r>
              <a:rPr lang="en-US" sz="1800" dirty="0">
                <a:solidFill>
                  <a:schemeClr val="tx1"/>
                </a:solidFill>
                <a:latin typeface="Times New Roman" charset="0"/>
                <a:ea typeface="Times New Roman" charset="0"/>
                <a:cs typeface="Times New Roman" charset="0"/>
              </a:rPr>
              <a:t>	</a:t>
            </a:r>
            <a:r>
              <a:rPr lang="en-US" sz="1800" dirty="0" smtClean="0">
                <a:solidFill>
                  <a:schemeClr val="tx1"/>
                </a:solidFill>
                <a:latin typeface="Times New Roman" charset="0"/>
                <a:ea typeface="Times New Roman" charset="0"/>
                <a:cs typeface="Times New Roman" charset="0"/>
              </a:rPr>
              <a:t>- Secular content</a:t>
            </a:r>
          </a:p>
          <a:p>
            <a:pPr marL="0" lvl="0" indent="0">
              <a:lnSpc>
                <a:spcPct val="100000"/>
              </a:lnSpc>
              <a:spcBef>
                <a:spcPts val="0"/>
              </a:spcBef>
              <a:spcAft>
                <a:spcPts val="400"/>
              </a:spcAft>
              <a:buNone/>
            </a:pPr>
            <a:r>
              <a:rPr lang="en-US" sz="1800" dirty="0">
                <a:solidFill>
                  <a:schemeClr val="tx1"/>
                </a:solidFill>
                <a:latin typeface="Times New Roman" charset="0"/>
                <a:ea typeface="Times New Roman" charset="0"/>
                <a:cs typeface="Times New Roman" charset="0"/>
              </a:rPr>
              <a:t>	</a:t>
            </a:r>
            <a:r>
              <a:rPr lang="en-US" sz="1800" dirty="0" smtClean="0">
                <a:solidFill>
                  <a:schemeClr val="tx1"/>
                </a:solidFill>
                <a:latin typeface="Times New Roman" charset="0"/>
                <a:ea typeface="Times New Roman" charset="0"/>
                <a:cs typeface="Times New Roman" charset="0"/>
              </a:rPr>
              <a:t>- Believed to be true</a:t>
            </a:r>
          </a:p>
          <a:p>
            <a:pPr marL="0" lvl="0" indent="0">
              <a:lnSpc>
                <a:spcPct val="100000"/>
              </a:lnSpc>
              <a:spcBef>
                <a:spcPts val="0"/>
              </a:spcBef>
              <a:spcAft>
                <a:spcPts val="1600"/>
              </a:spcAft>
              <a:buNone/>
            </a:pPr>
            <a:r>
              <a:rPr lang="en-US" sz="1800" dirty="0">
                <a:solidFill>
                  <a:schemeClr val="tx1"/>
                </a:solidFill>
                <a:latin typeface="Times New Roman" charset="0"/>
                <a:ea typeface="Times New Roman" charset="0"/>
                <a:cs typeface="Times New Roman" charset="0"/>
              </a:rPr>
              <a:t>	</a:t>
            </a:r>
            <a:r>
              <a:rPr lang="en-US" sz="1800" dirty="0" smtClean="0">
                <a:solidFill>
                  <a:schemeClr val="tx1"/>
                </a:solidFill>
                <a:latin typeface="Times New Roman" charset="0"/>
                <a:ea typeface="Times New Roman" charset="0"/>
                <a:cs typeface="Times New Roman" charset="0"/>
              </a:rPr>
              <a:t>- Primarily about human characters</a:t>
            </a:r>
          </a:p>
          <a:p>
            <a:pPr marL="0" lvl="0" indent="0">
              <a:lnSpc>
                <a:spcPct val="100000"/>
              </a:lnSpc>
              <a:spcBef>
                <a:spcPts val="0"/>
              </a:spcBef>
              <a:spcAft>
                <a:spcPts val="1600"/>
              </a:spcAft>
              <a:buNone/>
            </a:pPr>
            <a:r>
              <a:rPr lang="en-US" sz="1800" dirty="0" smtClean="0">
                <a:solidFill>
                  <a:schemeClr val="tx1"/>
                </a:solidFill>
                <a:latin typeface="Times New Roman" charset="0"/>
                <a:ea typeface="Times New Roman" charset="0"/>
                <a:cs typeface="Times New Roman" charset="0"/>
              </a:rPr>
              <a:t>Legends about horses/cows in buildings are relatively common – perhaps the trick is a form of folklore in its own right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dirty="0" smtClean="0">
                <a:solidFill>
                  <a:schemeClr val="tx1"/>
                </a:solidFill>
                <a:latin typeface="Times New Roman" charset="0"/>
                <a:ea typeface="Times New Roman" charset="0"/>
                <a:cs typeface="Times New Roman" charset="0"/>
              </a:rPr>
              <a:t>Folklore Item: Skill with 60-Foot Ladders</a:t>
            </a:r>
            <a:endParaRPr dirty="0">
              <a:solidFill>
                <a:schemeClr val="tx1"/>
              </a:solidFill>
              <a:latin typeface="Times New Roman" charset="0"/>
              <a:ea typeface="Times New Roman" charset="0"/>
              <a:cs typeface="Times New Roman" charset="0"/>
            </a:endParaRPr>
          </a:p>
        </p:txBody>
      </p:sp>
      <p:sp>
        <p:nvSpPr>
          <p:cNvPr id="85" name="Shape 85"/>
          <p:cNvSpPr txBox="1">
            <a:spLocks noGrp="1"/>
          </p:cNvSpPr>
          <p:nvPr>
            <p:ph type="body" idx="1"/>
          </p:nvPr>
        </p:nvSpPr>
        <p:spPr>
          <a:xfrm>
            <a:off x="311700" y="1189175"/>
            <a:ext cx="8520600" cy="41259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lang="en-US" sz="1600" dirty="0" smtClean="0"/>
          </a:p>
          <a:p>
            <a:pPr marL="0" lvl="0" indent="0" rtl="0">
              <a:spcBef>
                <a:spcPts val="0"/>
              </a:spcBef>
              <a:spcAft>
                <a:spcPts val="0"/>
              </a:spcAft>
              <a:buNone/>
            </a:pPr>
            <a:r>
              <a:rPr lang="en" sz="1600" dirty="0" smtClean="0">
                <a:solidFill>
                  <a:schemeClr val="tx1"/>
                </a:solidFill>
                <a:latin typeface="Times New Roman" charset="0"/>
                <a:ea typeface="Times New Roman" charset="0"/>
                <a:cs typeface="Times New Roman" charset="0"/>
              </a:rPr>
              <a:t>Informant</a:t>
            </a:r>
            <a:r>
              <a:rPr lang="en-US" sz="1600" dirty="0" smtClean="0">
                <a:solidFill>
                  <a:schemeClr val="tx1"/>
                </a:solidFill>
                <a:latin typeface="Times New Roman" charset="0"/>
                <a:ea typeface="Times New Roman" charset="0"/>
                <a:cs typeface="Times New Roman" charset="0"/>
              </a:rPr>
              <a:t> Data</a:t>
            </a:r>
            <a:r>
              <a:rPr lang="en" sz="1600" dirty="0" smtClean="0">
                <a:solidFill>
                  <a:schemeClr val="tx1"/>
                </a:solidFill>
                <a:latin typeface="Times New Roman" charset="0"/>
                <a:ea typeface="Times New Roman" charset="0"/>
                <a:cs typeface="Times New Roman" charset="0"/>
              </a:rPr>
              <a:t>: </a:t>
            </a:r>
            <a:r>
              <a:rPr lang="en" sz="1600" dirty="0">
                <a:solidFill>
                  <a:schemeClr val="tx1"/>
                </a:solidFill>
                <a:latin typeface="Times New Roman" charset="0"/>
                <a:ea typeface="Times New Roman" charset="0"/>
                <a:cs typeface="Times New Roman" charset="0"/>
              </a:rPr>
              <a:t>Roofing Employee who has been at Dartmouth 25+ years. He lives in Vermont with his wife. Is the last member in the Roofing Department who has not retired.</a:t>
            </a:r>
            <a:endParaRPr sz="1600" dirty="0">
              <a:solidFill>
                <a:schemeClr val="tx1"/>
              </a:solidFill>
              <a:latin typeface="Times New Roman" charset="0"/>
              <a:ea typeface="Times New Roman" charset="0"/>
              <a:cs typeface="Times New Roman" charset="0"/>
            </a:endParaRPr>
          </a:p>
          <a:p>
            <a:pPr marL="0" lvl="0" indent="0">
              <a:spcBef>
                <a:spcPts val="1600"/>
              </a:spcBef>
              <a:spcAft>
                <a:spcPts val="0"/>
              </a:spcAft>
              <a:buNone/>
            </a:pPr>
            <a:r>
              <a:rPr lang="en" sz="1600" dirty="0">
                <a:solidFill>
                  <a:schemeClr val="tx1"/>
                </a:solidFill>
                <a:latin typeface="Times New Roman" charset="0"/>
                <a:ea typeface="Times New Roman" charset="0"/>
                <a:cs typeface="Times New Roman" charset="0"/>
              </a:rPr>
              <a:t>Contextual Data: Roofing takes care of patching holes, clearing snow, and hanging banners. Works on Dartmouth Hall, Mass Row, Sanborn, McNutt, </a:t>
            </a:r>
            <a:r>
              <a:rPr lang="en" sz="1600" dirty="0" err="1">
                <a:solidFill>
                  <a:schemeClr val="tx1"/>
                </a:solidFill>
                <a:latin typeface="Times New Roman" charset="0"/>
                <a:ea typeface="Times New Roman" charset="0"/>
                <a:cs typeface="Times New Roman" charset="0"/>
              </a:rPr>
              <a:t>Foco</a:t>
            </a:r>
            <a:r>
              <a:rPr lang="en" sz="1600" dirty="0">
                <a:solidFill>
                  <a:schemeClr val="tx1"/>
                </a:solidFill>
                <a:latin typeface="Times New Roman" charset="0"/>
                <a:ea typeface="Times New Roman" charset="0"/>
                <a:cs typeface="Times New Roman" charset="0"/>
              </a:rPr>
              <a:t>, and fraternities. Being comfortable on a ladder high in the air is not written anywhere but part of the job requirement.</a:t>
            </a:r>
            <a:endParaRPr sz="1600" dirty="0">
              <a:solidFill>
                <a:schemeClr val="tx1"/>
              </a:solidFill>
              <a:latin typeface="Times New Roman" charset="0"/>
              <a:ea typeface="Times New Roman" charset="0"/>
              <a:cs typeface="Times New Roman" charset="0"/>
            </a:endParaRPr>
          </a:p>
          <a:p>
            <a:pPr marL="0" lvl="0" indent="0">
              <a:spcBef>
                <a:spcPts val="1600"/>
              </a:spcBef>
              <a:spcAft>
                <a:spcPts val="0"/>
              </a:spcAft>
              <a:buNone/>
            </a:pPr>
            <a:r>
              <a:rPr lang="en" sz="1600" dirty="0" smtClean="0">
                <a:solidFill>
                  <a:schemeClr val="tx1"/>
                </a:solidFill>
                <a:latin typeface="Times New Roman" charset="0"/>
                <a:ea typeface="Times New Roman" charset="0"/>
                <a:cs typeface="Times New Roman" charset="0"/>
              </a:rPr>
              <a:t>Item: </a:t>
            </a:r>
            <a:r>
              <a:rPr lang="en" sz="1600" dirty="0">
                <a:solidFill>
                  <a:schemeClr val="tx1"/>
                </a:solidFill>
                <a:latin typeface="Times New Roman" charset="0"/>
                <a:ea typeface="Times New Roman" charset="0"/>
                <a:cs typeface="Times New Roman" charset="0"/>
              </a:rPr>
              <a:t>The ability to use a ladder everyday was the first piece of folklore that came to mind for the informant. The skill of handling a 60 foot ladder alone is something that is only shared amongst the Roofing Department. The informant passed on this importance of being confident on a ladder to previous roofing workers.</a:t>
            </a:r>
            <a:endParaRPr sz="1600" dirty="0">
              <a:solidFill>
                <a:schemeClr val="tx1"/>
              </a:solidFill>
              <a:latin typeface="Times New Roman" charset="0"/>
              <a:ea typeface="Times New Roman" charset="0"/>
              <a:cs typeface="Times New Roman" charset="0"/>
            </a:endParaRPr>
          </a:p>
          <a:p>
            <a:pPr marL="0" lvl="0" indent="0" rtl="0">
              <a:spcBef>
                <a:spcPts val="1600"/>
              </a:spcBef>
              <a:spcAft>
                <a:spcPts val="1600"/>
              </a:spcAft>
              <a:buNone/>
            </a:pPr>
            <a:endParaRP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dirty="0" smtClean="0">
                <a:solidFill>
                  <a:schemeClr val="tx1"/>
                </a:solidFill>
                <a:latin typeface="Times New Roman" charset="0"/>
                <a:ea typeface="Times New Roman" charset="0"/>
                <a:cs typeface="Times New Roman" charset="0"/>
              </a:rPr>
              <a:t>Analysis: Skill with 60-Foot Ladders</a:t>
            </a:r>
            <a:endParaRPr dirty="0">
              <a:solidFill>
                <a:schemeClr val="tx1"/>
              </a:solidFill>
              <a:latin typeface="Times New Roman" charset="0"/>
              <a:ea typeface="Times New Roman" charset="0"/>
              <a:cs typeface="Times New Roman" charset="0"/>
            </a:endParaRPr>
          </a:p>
        </p:txBody>
      </p:sp>
      <p:sp>
        <p:nvSpPr>
          <p:cNvPr id="79" name="Shape 79"/>
          <p:cNvSpPr txBox="1">
            <a:spLocks noGrp="1"/>
          </p:cNvSpPr>
          <p:nvPr>
            <p:ph type="body" idx="1"/>
          </p:nvPr>
        </p:nvSpPr>
        <p:spPr>
          <a:prstGeom prst="rect">
            <a:avLst/>
          </a:prstGeom>
        </p:spPr>
        <p:txBody>
          <a:bodyPr spcFirstLastPara="1" wrap="square" lIns="91425" tIns="91425" rIns="91425" bIns="91425" anchor="t" anchorCtr="0">
            <a:noAutofit/>
          </a:bodyPr>
          <a:lstStyle/>
          <a:p>
            <a:pPr marL="114300" indent="0" fontAlgn="base">
              <a:buNone/>
            </a:pPr>
            <a:endParaRPr lang="en-US" dirty="0"/>
          </a:p>
          <a:p>
            <a:pPr marL="114300" indent="0" fontAlgn="base">
              <a:buNone/>
            </a:pPr>
            <a:endParaRPr lang="en-US" sz="1600" dirty="0" smtClean="0">
              <a:latin typeface="Times New Roman" charset="0"/>
              <a:ea typeface="Times New Roman" charset="0"/>
              <a:cs typeface="Times New Roman" charset="0"/>
            </a:endParaRPr>
          </a:p>
          <a:p>
            <a:pPr marL="114300" indent="0" fontAlgn="base">
              <a:lnSpc>
                <a:spcPct val="100000"/>
              </a:lnSpc>
              <a:spcAft>
                <a:spcPts val="600"/>
              </a:spcAft>
              <a:buNone/>
            </a:pPr>
            <a:r>
              <a:rPr lang="en-US" sz="1800" dirty="0" smtClean="0">
                <a:solidFill>
                  <a:schemeClr val="tx1"/>
                </a:solidFill>
                <a:latin typeface="Times New Roman" charset="0"/>
                <a:ea typeface="Times New Roman" charset="0"/>
                <a:cs typeface="Times New Roman" charset="0"/>
              </a:rPr>
              <a:t>Even </a:t>
            </a:r>
            <a:r>
              <a:rPr lang="en-US" sz="1800" dirty="0">
                <a:solidFill>
                  <a:schemeClr val="tx1"/>
                </a:solidFill>
                <a:latin typeface="Times New Roman" charset="0"/>
                <a:ea typeface="Times New Roman" charset="0"/>
                <a:cs typeface="Times New Roman" charset="0"/>
              </a:rPr>
              <a:t>commonplace tools have a place in customary lore. </a:t>
            </a:r>
            <a:endParaRPr lang="en-US" sz="1800" dirty="0" smtClean="0">
              <a:solidFill>
                <a:schemeClr val="tx1"/>
              </a:solidFill>
              <a:latin typeface="Times New Roman" charset="0"/>
              <a:ea typeface="Times New Roman" charset="0"/>
              <a:cs typeface="Times New Roman" charset="0"/>
            </a:endParaRPr>
          </a:p>
          <a:p>
            <a:pPr marL="114300" indent="0" fontAlgn="base">
              <a:lnSpc>
                <a:spcPct val="100000"/>
              </a:lnSpc>
              <a:spcAft>
                <a:spcPts val="600"/>
              </a:spcAft>
              <a:buNone/>
            </a:pPr>
            <a:r>
              <a:rPr lang="en-US" sz="1800" dirty="0">
                <a:solidFill>
                  <a:schemeClr val="tx1"/>
                </a:solidFill>
                <a:latin typeface="Times New Roman" charset="0"/>
                <a:ea typeface="Times New Roman" charset="0"/>
                <a:cs typeface="Times New Roman" charset="0"/>
              </a:rPr>
              <a:t>	</a:t>
            </a:r>
            <a:r>
              <a:rPr lang="en-US" sz="1800" dirty="0" smtClean="0">
                <a:solidFill>
                  <a:schemeClr val="tx1"/>
                </a:solidFill>
                <a:latin typeface="Times New Roman" charset="0"/>
                <a:ea typeface="Times New Roman" charset="0"/>
                <a:cs typeface="Times New Roman" charset="0"/>
              </a:rPr>
              <a:t>- Does </a:t>
            </a:r>
            <a:r>
              <a:rPr lang="en-US" sz="1800" dirty="0">
                <a:solidFill>
                  <a:schemeClr val="tx1"/>
                </a:solidFill>
                <a:latin typeface="Times New Roman" charset="0"/>
                <a:ea typeface="Times New Roman" charset="0"/>
                <a:cs typeface="Times New Roman" charset="0"/>
              </a:rPr>
              <a:t>not need to be a unique item for a folk group to turn something into </a:t>
            </a:r>
            <a:r>
              <a:rPr lang="en-US" sz="1800" dirty="0" smtClean="0">
                <a:solidFill>
                  <a:schemeClr val="tx1"/>
                </a:solidFill>
                <a:latin typeface="Times New Roman" charset="0"/>
                <a:ea typeface="Times New Roman" charset="0"/>
                <a:cs typeface="Times New Roman" charset="0"/>
              </a:rPr>
              <a:t>lore</a:t>
            </a:r>
          </a:p>
          <a:p>
            <a:pPr marL="114300" indent="0" fontAlgn="base">
              <a:lnSpc>
                <a:spcPct val="100000"/>
              </a:lnSpc>
              <a:buNone/>
            </a:pPr>
            <a:endParaRPr lang="en-US" sz="1800" dirty="0">
              <a:solidFill>
                <a:schemeClr val="tx1"/>
              </a:solidFill>
              <a:latin typeface="Times New Roman" charset="0"/>
              <a:ea typeface="Times New Roman" charset="0"/>
              <a:cs typeface="Times New Roman" charset="0"/>
            </a:endParaRPr>
          </a:p>
          <a:p>
            <a:pPr marL="114300" indent="0" fontAlgn="base">
              <a:lnSpc>
                <a:spcPct val="100000"/>
              </a:lnSpc>
              <a:spcAft>
                <a:spcPts val="600"/>
              </a:spcAft>
              <a:buNone/>
            </a:pPr>
            <a:r>
              <a:rPr lang="en-US" sz="1800" dirty="0">
                <a:solidFill>
                  <a:schemeClr val="tx1"/>
                </a:solidFill>
                <a:latin typeface="Times New Roman" charset="0"/>
                <a:ea typeface="Times New Roman" charset="0"/>
                <a:cs typeface="Times New Roman" charset="0"/>
              </a:rPr>
              <a:t>Although superstitions are not proven to be true, the informant was not aware of any falls or injuries from falling off a ladder during his time at Dartmouth</a:t>
            </a:r>
            <a:r>
              <a:rPr lang="en-US" sz="1800" dirty="0" smtClean="0">
                <a:solidFill>
                  <a:schemeClr val="tx1"/>
                </a:solidFill>
                <a:latin typeface="Times New Roman" charset="0"/>
                <a:ea typeface="Times New Roman" charset="0"/>
                <a:cs typeface="Times New Roman" charset="0"/>
              </a:rPr>
              <a:t>.</a:t>
            </a:r>
          </a:p>
          <a:p>
            <a:pPr marL="114300" indent="0" fontAlgn="base">
              <a:lnSpc>
                <a:spcPct val="100000"/>
              </a:lnSpc>
              <a:spcAft>
                <a:spcPts val="600"/>
              </a:spcAft>
              <a:buNone/>
            </a:pPr>
            <a:r>
              <a:rPr lang="en-US" sz="1800" dirty="0" smtClean="0">
                <a:solidFill>
                  <a:schemeClr val="tx1"/>
                </a:solidFill>
                <a:latin typeface="Times New Roman" charset="0"/>
                <a:ea typeface="Times New Roman" charset="0"/>
                <a:cs typeface="Times New Roman" charset="0"/>
              </a:rPr>
              <a:t>	- “</a:t>
            </a:r>
            <a:r>
              <a:rPr lang="en-US" sz="1800" dirty="0">
                <a:solidFill>
                  <a:schemeClr val="tx1"/>
                </a:solidFill>
                <a:latin typeface="Times New Roman" charset="0"/>
                <a:ea typeface="Times New Roman" charset="0"/>
                <a:cs typeface="Times New Roman" charset="0"/>
              </a:rPr>
              <a:t>If I don’t perform my ritual on the ladder, I’ll fall </a:t>
            </a:r>
            <a:r>
              <a:rPr lang="en-US" sz="1800" dirty="0" smtClean="0">
                <a:solidFill>
                  <a:schemeClr val="tx1"/>
                </a:solidFill>
                <a:latin typeface="Times New Roman" charset="0"/>
                <a:ea typeface="Times New Roman" charset="0"/>
                <a:cs typeface="Times New Roman" charset="0"/>
              </a:rPr>
              <a:t>off”</a:t>
            </a:r>
          </a:p>
          <a:p>
            <a:pPr marL="114300" indent="0" fontAlgn="base">
              <a:lnSpc>
                <a:spcPct val="100000"/>
              </a:lnSpc>
              <a:spcAft>
                <a:spcPts val="600"/>
              </a:spcAft>
              <a:buNone/>
            </a:pPr>
            <a:r>
              <a:rPr lang="en-US" sz="1800" dirty="0" smtClean="0">
                <a:solidFill>
                  <a:schemeClr val="tx1"/>
                </a:solidFill>
                <a:latin typeface="Times New Roman" charset="0"/>
                <a:ea typeface="Times New Roman" charset="0"/>
                <a:cs typeface="Times New Roman" charset="0"/>
              </a:rPr>
              <a:t>	- Not </a:t>
            </a:r>
            <a:r>
              <a:rPr lang="en-US" sz="1800" dirty="0">
                <a:solidFill>
                  <a:schemeClr val="tx1"/>
                </a:solidFill>
                <a:latin typeface="Times New Roman" charset="0"/>
                <a:ea typeface="Times New Roman" charset="0"/>
                <a:cs typeface="Times New Roman" charset="0"/>
              </a:rPr>
              <a:t>scientific, but perhaps </a:t>
            </a:r>
            <a:r>
              <a:rPr lang="en-US" sz="1800" dirty="0" smtClean="0">
                <a:solidFill>
                  <a:schemeClr val="tx1"/>
                </a:solidFill>
                <a:latin typeface="Times New Roman" charset="0"/>
                <a:ea typeface="Times New Roman" charset="0"/>
                <a:cs typeface="Times New Roman" charset="0"/>
              </a:rPr>
              <a:t>gives confidence to the ladder operator while he’s at scary heights</a:t>
            </a:r>
            <a:endParaRPr lang="en-US" sz="1800" dirty="0">
              <a:solidFill>
                <a:schemeClr val="tx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9680816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dirty="0" smtClean="0">
                <a:solidFill>
                  <a:schemeClr val="tx1"/>
                </a:solidFill>
                <a:latin typeface="Times New Roman" charset="0"/>
                <a:ea typeface="Times New Roman" charset="0"/>
                <a:cs typeface="Times New Roman" charset="0"/>
              </a:rPr>
              <a:t>Folklore Item: </a:t>
            </a:r>
            <a:r>
              <a:rPr lang="en-US" dirty="0" err="1" smtClean="0">
                <a:solidFill>
                  <a:schemeClr val="tx1"/>
                </a:solidFill>
                <a:latin typeface="Times New Roman" charset="0"/>
                <a:ea typeface="Times New Roman" charset="0"/>
                <a:cs typeface="Times New Roman" charset="0"/>
              </a:rPr>
              <a:t>Hinman</a:t>
            </a:r>
            <a:r>
              <a:rPr lang="en-US" dirty="0" smtClean="0">
                <a:solidFill>
                  <a:schemeClr val="tx1"/>
                </a:solidFill>
                <a:latin typeface="Times New Roman" charset="0"/>
                <a:ea typeface="Times New Roman" charset="0"/>
                <a:cs typeface="Times New Roman" charset="0"/>
              </a:rPr>
              <a:t> Window Superstition</a:t>
            </a:r>
            <a:endParaRPr dirty="0">
              <a:solidFill>
                <a:schemeClr val="tx1"/>
              </a:solidFill>
              <a:latin typeface="Times New Roman" charset="0"/>
              <a:ea typeface="Times New Roman" charset="0"/>
              <a:cs typeface="Times New Roman" charset="0"/>
            </a:endParaRPr>
          </a:p>
        </p:txBody>
      </p:sp>
      <p:sp>
        <p:nvSpPr>
          <p:cNvPr id="91" name="Shape 91"/>
          <p:cNvSpPr txBox="1">
            <a:spLocks noGrp="1"/>
          </p:cNvSpPr>
          <p:nvPr>
            <p:ph type="body" idx="1"/>
          </p:nvPr>
        </p:nvSpPr>
        <p:spPr>
          <a:xfrm>
            <a:off x="311700" y="11510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lang="en-US" sz="1600" dirty="0" smtClean="0">
              <a:solidFill>
                <a:schemeClr val="tx1"/>
              </a:solidFill>
            </a:endParaRPr>
          </a:p>
          <a:p>
            <a:pPr marL="0" lvl="0" indent="0">
              <a:spcBef>
                <a:spcPts val="0"/>
              </a:spcBef>
              <a:spcAft>
                <a:spcPts val="0"/>
              </a:spcAft>
              <a:buNone/>
            </a:pPr>
            <a:r>
              <a:rPr lang="en" sz="1600" dirty="0" err="1" smtClean="0">
                <a:solidFill>
                  <a:schemeClr val="tx1"/>
                </a:solidFill>
                <a:latin typeface="Times New Roman" charset="0"/>
                <a:ea typeface="Times New Roman" charset="0"/>
                <a:cs typeface="Times New Roman" charset="0"/>
              </a:rPr>
              <a:t>Informan</a:t>
            </a:r>
            <a:r>
              <a:rPr lang="en-US" sz="1600" dirty="0" smtClean="0">
                <a:solidFill>
                  <a:schemeClr val="tx1"/>
                </a:solidFill>
                <a:latin typeface="Times New Roman" charset="0"/>
                <a:ea typeface="Times New Roman" charset="0"/>
                <a:cs typeface="Times New Roman" charset="0"/>
              </a:rPr>
              <a:t>t Data</a:t>
            </a:r>
            <a:r>
              <a:rPr lang="en" sz="1600" dirty="0" smtClean="0">
                <a:solidFill>
                  <a:schemeClr val="tx1"/>
                </a:solidFill>
                <a:latin typeface="Times New Roman" charset="0"/>
                <a:ea typeface="Times New Roman" charset="0"/>
                <a:cs typeface="Times New Roman" charset="0"/>
              </a:rPr>
              <a:t>: </a:t>
            </a:r>
            <a:r>
              <a:rPr lang="en" sz="1600" dirty="0" err="1">
                <a:solidFill>
                  <a:schemeClr val="tx1"/>
                </a:solidFill>
                <a:latin typeface="Times New Roman" charset="0"/>
                <a:ea typeface="Times New Roman" charset="0"/>
                <a:cs typeface="Times New Roman" charset="0"/>
              </a:rPr>
              <a:t>Hinman</a:t>
            </a:r>
            <a:r>
              <a:rPr lang="en" sz="1600" dirty="0">
                <a:solidFill>
                  <a:schemeClr val="tx1"/>
                </a:solidFill>
                <a:latin typeface="Times New Roman" charset="0"/>
                <a:ea typeface="Times New Roman" charset="0"/>
                <a:cs typeface="Times New Roman" charset="0"/>
              </a:rPr>
              <a:t> Mail Services Employee.  Began working for </a:t>
            </a:r>
            <a:r>
              <a:rPr lang="en" sz="1600" dirty="0" err="1">
                <a:solidFill>
                  <a:schemeClr val="tx1"/>
                </a:solidFill>
                <a:latin typeface="Times New Roman" charset="0"/>
                <a:ea typeface="Times New Roman" charset="0"/>
                <a:cs typeface="Times New Roman" charset="0"/>
              </a:rPr>
              <a:t>Hinman</a:t>
            </a:r>
            <a:r>
              <a:rPr lang="en" sz="1600" dirty="0">
                <a:solidFill>
                  <a:schemeClr val="tx1"/>
                </a:solidFill>
                <a:latin typeface="Times New Roman" charset="0"/>
                <a:ea typeface="Times New Roman" charset="0"/>
                <a:cs typeface="Times New Roman" charset="0"/>
              </a:rPr>
              <a:t> Mail Services two years ago and originates from the state of Kentucky. Has worked exclusively for </a:t>
            </a:r>
            <a:r>
              <a:rPr lang="en" sz="1600" dirty="0" err="1">
                <a:solidFill>
                  <a:schemeClr val="tx1"/>
                </a:solidFill>
                <a:latin typeface="Times New Roman" charset="0"/>
                <a:ea typeface="Times New Roman" charset="0"/>
                <a:cs typeface="Times New Roman" charset="0"/>
              </a:rPr>
              <a:t>Hinman</a:t>
            </a:r>
            <a:r>
              <a:rPr lang="en" sz="1600" dirty="0">
                <a:solidFill>
                  <a:schemeClr val="tx1"/>
                </a:solidFill>
                <a:latin typeface="Times New Roman" charset="0"/>
                <a:ea typeface="Times New Roman" charset="0"/>
                <a:cs typeface="Times New Roman" charset="0"/>
              </a:rPr>
              <a:t> as a part of the FO&amp;M team but interacts with other sectors during each shift.</a:t>
            </a:r>
            <a:endParaRPr sz="1600" dirty="0">
              <a:solidFill>
                <a:schemeClr val="tx1"/>
              </a:solidFill>
              <a:latin typeface="Times New Roman" charset="0"/>
              <a:ea typeface="Times New Roman" charset="0"/>
              <a:cs typeface="Times New Roman" charset="0"/>
            </a:endParaRPr>
          </a:p>
          <a:p>
            <a:pPr marL="0" lvl="0" indent="0">
              <a:spcBef>
                <a:spcPts val="1600"/>
              </a:spcBef>
              <a:spcAft>
                <a:spcPts val="0"/>
              </a:spcAft>
              <a:buNone/>
            </a:pPr>
            <a:r>
              <a:rPr lang="en" sz="1600" dirty="0">
                <a:solidFill>
                  <a:schemeClr val="tx1"/>
                </a:solidFill>
                <a:latin typeface="Times New Roman" charset="0"/>
                <a:ea typeface="Times New Roman" charset="0"/>
                <a:cs typeface="Times New Roman" charset="0"/>
              </a:rPr>
              <a:t>Contextual Data: Superstition is one that has been known to other </a:t>
            </a:r>
            <a:r>
              <a:rPr lang="en" sz="1600" dirty="0" err="1">
                <a:solidFill>
                  <a:schemeClr val="tx1"/>
                </a:solidFill>
                <a:latin typeface="Times New Roman" charset="0"/>
                <a:ea typeface="Times New Roman" charset="0"/>
                <a:cs typeface="Times New Roman" charset="0"/>
              </a:rPr>
              <a:t>Hinman</a:t>
            </a:r>
            <a:r>
              <a:rPr lang="en" sz="1600" dirty="0">
                <a:solidFill>
                  <a:schemeClr val="tx1"/>
                </a:solidFill>
                <a:latin typeface="Times New Roman" charset="0"/>
                <a:ea typeface="Times New Roman" charset="0"/>
                <a:cs typeface="Times New Roman" charset="0"/>
              </a:rPr>
              <a:t> employees in the past and has been confirmed by the employee himself.  Speaking to other employees, he has found this to be a common occurrence of the past.</a:t>
            </a:r>
            <a:endParaRPr sz="1600" dirty="0">
              <a:solidFill>
                <a:schemeClr val="tx1"/>
              </a:solidFill>
              <a:latin typeface="Times New Roman" charset="0"/>
              <a:ea typeface="Times New Roman" charset="0"/>
              <a:cs typeface="Times New Roman" charset="0"/>
            </a:endParaRPr>
          </a:p>
          <a:p>
            <a:pPr marL="0" lvl="0" indent="0">
              <a:spcBef>
                <a:spcPts val="1600"/>
              </a:spcBef>
              <a:spcAft>
                <a:spcPts val="0"/>
              </a:spcAft>
              <a:buNone/>
            </a:pPr>
            <a:r>
              <a:rPr lang="en" sz="1600" dirty="0">
                <a:solidFill>
                  <a:schemeClr val="tx1"/>
                </a:solidFill>
                <a:latin typeface="Times New Roman" charset="0"/>
                <a:ea typeface="Times New Roman" charset="0"/>
                <a:cs typeface="Times New Roman" charset="0"/>
              </a:rPr>
              <a:t>Item: When </a:t>
            </a:r>
            <a:r>
              <a:rPr lang="en" sz="1600" dirty="0" err="1">
                <a:solidFill>
                  <a:schemeClr val="tx1"/>
                </a:solidFill>
                <a:latin typeface="Times New Roman" charset="0"/>
                <a:ea typeface="Times New Roman" charset="0"/>
                <a:cs typeface="Times New Roman" charset="0"/>
              </a:rPr>
              <a:t>Hinman</a:t>
            </a:r>
            <a:r>
              <a:rPr lang="en" sz="1600" dirty="0">
                <a:solidFill>
                  <a:schemeClr val="tx1"/>
                </a:solidFill>
                <a:latin typeface="Times New Roman" charset="0"/>
                <a:ea typeface="Times New Roman" charset="0"/>
                <a:cs typeface="Times New Roman" charset="0"/>
              </a:rPr>
              <a:t> has just closed and the employee is lowering the window barrier, someone will come to the window and ask for service despite </a:t>
            </a:r>
            <a:r>
              <a:rPr lang="en" sz="1600" dirty="0" err="1">
                <a:solidFill>
                  <a:schemeClr val="tx1"/>
                </a:solidFill>
                <a:latin typeface="Times New Roman" charset="0"/>
                <a:ea typeface="Times New Roman" charset="0"/>
                <a:cs typeface="Times New Roman" charset="0"/>
              </a:rPr>
              <a:t>Hinman</a:t>
            </a:r>
            <a:r>
              <a:rPr lang="en" sz="1600" dirty="0">
                <a:solidFill>
                  <a:schemeClr val="tx1"/>
                </a:solidFill>
                <a:latin typeface="Times New Roman" charset="0"/>
                <a:ea typeface="Times New Roman" charset="0"/>
                <a:cs typeface="Times New Roman" charset="0"/>
              </a:rPr>
              <a:t> being closed if the barrier is closed too slowly.  Older </a:t>
            </a:r>
            <a:r>
              <a:rPr lang="en" sz="1600" dirty="0" err="1">
                <a:solidFill>
                  <a:schemeClr val="tx1"/>
                </a:solidFill>
                <a:latin typeface="Times New Roman" charset="0"/>
                <a:ea typeface="Times New Roman" charset="0"/>
                <a:cs typeface="Times New Roman" charset="0"/>
              </a:rPr>
              <a:t>Hinman</a:t>
            </a:r>
            <a:r>
              <a:rPr lang="en" sz="1600" dirty="0">
                <a:solidFill>
                  <a:schemeClr val="tx1"/>
                </a:solidFill>
                <a:latin typeface="Times New Roman" charset="0"/>
                <a:ea typeface="Times New Roman" charset="0"/>
                <a:cs typeface="Times New Roman" charset="0"/>
              </a:rPr>
              <a:t> workers have passed on the knowledge that, to avoid this, he must always close the window swiftly.</a:t>
            </a:r>
            <a:endParaRPr sz="1600" dirty="0">
              <a:solidFill>
                <a:schemeClr val="tx1"/>
              </a:solidFill>
              <a:latin typeface="Times New Roman" charset="0"/>
              <a:ea typeface="Times New Roman" charset="0"/>
              <a:cs typeface="Times New Roman" charset="0"/>
            </a:endParaRPr>
          </a:p>
          <a:p>
            <a:pPr marL="0" lvl="0" indent="0" rtl="0">
              <a:spcBef>
                <a:spcPts val="1600"/>
              </a:spcBef>
              <a:spcAft>
                <a:spcPts val="1600"/>
              </a:spcAft>
              <a:buNone/>
            </a:pPr>
            <a:endParaRPr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dirty="0" smtClean="0">
                <a:solidFill>
                  <a:schemeClr val="tx1"/>
                </a:solidFill>
                <a:latin typeface="Times New Roman" charset="0"/>
                <a:ea typeface="Times New Roman" charset="0"/>
                <a:cs typeface="Times New Roman" charset="0"/>
              </a:rPr>
              <a:t>Analysis: </a:t>
            </a:r>
            <a:r>
              <a:rPr lang="en-US" dirty="0" err="1" smtClean="0">
                <a:solidFill>
                  <a:schemeClr val="tx1"/>
                </a:solidFill>
                <a:latin typeface="Times New Roman" charset="0"/>
                <a:ea typeface="Times New Roman" charset="0"/>
                <a:cs typeface="Times New Roman" charset="0"/>
              </a:rPr>
              <a:t>Hinman</a:t>
            </a:r>
            <a:r>
              <a:rPr lang="en-US" dirty="0" smtClean="0">
                <a:solidFill>
                  <a:schemeClr val="tx1"/>
                </a:solidFill>
                <a:latin typeface="Times New Roman" charset="0"/>
                <a:ea typeface="Times New Roman" charset="0"/>
                <a:cs typeface="Times New Roman" charset="0"/>
              </a:rPr>
              <a:t> Window Superstition</a:t>
            </a:r>
            <a:endParaRPr dirty="0">
              <a:solidFill>
                <a:schemeClr val="tx1"/>
              </a:solidFill>
              <a:latin typeface="Times New Roman" charset="0"/>
              <a:ea typeface="Times New Roman" charset="0"/>
              <a:cs typeface="Times New Roman" charset="0"/>
            </a:endParaRPr>
          </a:p>
        </p:txBody>
      </p:sp>
      <p:sp>
        <p:nvSpPr>
          <p:cNvPr id="79" name="Shape 79"/>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lang="en-US" dirty="0" smtClean="0">
              <a:solidFill>
                <a:schemeClr val="tx1"/>
              </a:solidFill>
            </a:endParaRPr>
          </a:p>
          <a:p>
            <a:pPr marL="114300" indent="0" fontAlgn="base">
              <a:lnSpc>
                <a:spcPct val="100000"/>
              </a:lnSpc>
              <a:spcAft>
                <a:spcPts val="400"/>
              </a:spcAft>
              <a:buNone/>
            </a:pPr>
            <a:r>
              <a:rPr lang="en-US" sz="1800" dirty="0" smtClean="0">
                <a:solidFill>
                  <a:schemeClr val="tx1"/>
                </a:solidFill>
                <a:latin typeface="Times New Roman" charset="0"/>
                <a:ea typeface="Times New Roman" charset="0"/>
                <a:cs typeface="Times New Roman" charset="0"/>
              </a:rPr>
              <a:t>This </a:t>
            </a:r>
            <a:r>
              <a:rPr lang="en-US" sz="1800" dirty="0">
                <a:solidFill>
                  <a:schemeClr val="tx1"/>
                </a:solidFill>
                <a:latin typeface="Times New Roman" charset="0"/>
                <a:ea typeface="Times New Roman" charset="0"/>
                <a:cs typeface="Times New Roman" charset="0"/>
              </a:rPr>
              <a:t>is an example of a Superstition - fits definition discussed in </a:t>
            </a:r>
            <a:r>
              <a:rPr lang="en-US" sz="1800" dirty="0" smtClean="0">
                <a:solidFill>
                  <a:schemeClr val="tx1"/>
                </a:solidFill>
                <a:latin typeface="Times New Roman" charset="0"/>
                <a:ea typeface="Times New Roman" charset="0"/>
                <a:cs typeface="Times New Roman" charset="0"/>
              </a:rPr>
              <a:t>class.</a:t>
            </a:r>
          </a:p>
          <a:p>
            <a:pPr marL="114300" indent="0" fontAlgn="base">
              <a:lnSpc>
                <a:spcPct val="100000"/>
              </a:lnSpc>
              <a:spcAft>
                <a:spcPts val="400"/>
              </a:spcAft>
              <a:buNone/>
            </a:pPr>
            <a:r>
              <a:rPr lang="en-US" sz="1800" dirty="0" smtClean="0">
                <a:solidFill>
                  <a:schemeClr val="tx1"/>
                </a:solidFill>
                <a:latin typeface="Times New Roman" charset="0"/>
                <a:ea typeface="Times New Roman" charset="0"/>
                <a:cs typeface="Times New Roman" charset="0"/>
              </a:rPr>
              <a:t>	- A </a:t>
            </a:r>
            <a:r>
              <a:rPr lang="en-US" sz="1800" dirty="0">
                <a:solidFill>
                  <a:schemeClr val="tx1"/>
                </a:solidFill>
                <a:latin typeface="Times New Roman" charset="0"/>
                <a:ea typeface="Times New Roman" charset="0"/>
                <a:cs typeface="Times New Roman" charset="0"/>
              </a:rPr>
              <a:t>traditional saying that can describe specific conditions and their consequences.</a:t>
            </a:r>
          </a:p>
          <a:p>
            <a:pPr marL="114300" indent="0" fontAlgn="base">
              <a:buNone/>
            </a:pPr>
            <a:endParaRPr lang="en-US" sz="1800" dirty="0" smtClean="0">
              <a:solidFill>
                <a:schemeClr val="tx1"/>
              </a:solidFill>
              <a:latin typeface="Times New Roman" charset="0"/>
              <a:ea typeface="Times New Roman" charset="0"/>
              <a:cs typeface="Times New Roman" charset="0"/>
            </a:endParaRPr>
          </a:p>
          <a:p>
            <a:pPr marL="114300" indent="0" fontAlgn="base">
              <a:spcAft>
                <a:spcPts val="400"/>
              </a:spcAft>
              <a:buNone/>
            </a:pPr>
            <a:r>
              <a:rPr lang="en-US" sz="1800" dirty="0" smtClean="0">
                <a:solidFill>
                  <a:schemeClr val="tx1"/>
                </a:solidFill>
                <a:latin typeface="Times New Roman" charset="0"/>
                <a:ea typeface="Times New Roman" charset="0"/>
                <a:cs typeface="Times New Roman" charset="0"/>
              </a:rPr>
              <a:t>Falls </a:t>
            </a:r>
            <a:r>
              <a:rPr lang="en-US" sz="1800" dirty="0">
                <a:solidFill>
                  <a:schemeClr val="tx1"/>
                </a:solidFill>
                <a:latin typeface="Times New Roman" charset="0"/>
                <a:ea typeface="Times New Roman" charset="0"/>
                <a:cs typeface="Times New Roman" charset="0"/>
              </a:rPr>
              <a:t>under category of Magic </a:t>
            </a:r>
            <a:r>
              <a:rPr lang="en-US" sz="1800" dirty="0" smtClean="0">
                <a:solidFill>
                  <a:schemeClr val="tx1"/>
                </a:solidFill>
                <a:latin typeface="Times New Roman" charset="0"/>
                <a:ea typeface="Times New Roman" charset="0"/>
                <a:cs typeface="Times New Roman" charset="0"/>
              </a:rPr>
              <a:t>Superstition.</a:t>
            </a:r>
          </a:p>
          <a:p>
            <a:pPr marL="114300" indent="0" fontAlgn="base">
              <a:spcAft>
                <a:spcPts val="400"/>
              </a:spcAft>
              <a:buNone/>
            </a:pPr>
            <a:r>
              <a:rPr lang="en-US" sz="1800" dirty="0" smtClean="0">
                <a:solidFill>
                  <a:schemeClr val="tx1"/>
                </a:solidFill>
                <a:latin typeface="Times New Roman" charset="0"/>
                <a:ea typeface="Times New Roman" charset="0"/>
                <a:cs typeface="Times New Roman" charset="0"/>
              </a:rPr>
              <a:t>	- Recall</a:t>
            </a:r>
            <a:r>
              <a:rPr lang="en-US" sz="1800" dirty="0">
                <a:solidFill>
                  <a:schemeClr val="tx1"/>
                </a:solidFill>
                <a:latin typeface="Times New Roman" charset="0"/>
                <a:ea typeface="Times New Roman" charset="0"/>
                <a:cs typeface="Times New Roman" charset="0"/>
              </a:rPr>
              <a:t>: If you do A then B will </a:t>
            </a:r>
            <a:r>
              <a:rPr lang="en-US" sz="1800" dirty="0" smtClean="0">
                <a:solidFill>
                  <a:schemeClr val="tx1"/>
                </a:solidFill>
                <a:latin typeface="Times New Roman" charset="0"/>
                <a:ea typeface="Times New Roman" charset="0"/>
                <a:cs typeface="Times New Roman" charset="0"/>
              </a:rPr>
              <a:t>happen.</a:t>
            </a:r>
          </a:p>
          <a:p>
            <a:pPr marL="114300" indent="0" fontAlgn="base">
              <a:spcAft>
                <a:spcPts val="400"/>
              </a:spcAft>
              <a:buNone/>
            </a:pPr>
            <a:r>
              <a:rPr lang="en-US" sz="1800" dirty="0" smtClean="0">
                <a:solidFill>
                  <a:schemeClr val="tx1"/>
                </a:solidFill>
                <a:latin typeface="Times New Roman" charset="0"/>
                <a:ea typeface="Times New Roman" charset="0"/>
                <a:cs typeface="Times New Roman" charset="0"/>
              </a:rPr>
              <a:t>	- Ex</a:t>
            </a:r>
            <a:r>
              <a:rPr lang="en-US" sz="1800" dirty="0">
                <a:solidFill>
                  <a:schemeClr val="tx1"/>
                </a:solidFill>
                <a:latin typeface="Times New Roman" charset="0"/>
                <a:ea typeface="Times New Roman" charset="0"/>
                <a:cs typeface="Times New Roman" charset="0"/>
              </a:rPr>
              <a:t>. If you pour salt on the ground, then you will experience bad luck.</a:t>
            </a:r>
          </a:p>
          <a:p>
            <a:pPr marL="114300" indent="0" fontAlgn="base">
              <a:buNone/>
            </a:pPr>
            <a:endParaRPr lang="en-US" sz="1800" dirty="0" smtClean="0">
              <a:solidFill>
                <a:schemeClr val="tx1"/>
              </a:solidFill>
              <a:latin typeface="Times New Roman" charset="0"/>
              <a:ea typeface="Times New Roman" charset="0"/>
              <a:cs typeface="Times New Roman" charset="0"/>
            </a:endParaRPr>
          </a:p>
          <a:p>
            <a:pPr marL="114300" indent="0" fontAlgn="base">
              <a:buNone/>
            </a:pPr>
            <a:r>
              <a:rPr lang="en-US" sz="1800" dirty="0" smtClean="0">
                <a:solidFill>
                  <a:schemeClr val="tx1"/>
                </a:solidFill>
                <a:latin typeface="Times New Roman" charset="0"/>
                <a:ea typeface="Times New Roman" charset="0"/>
                <a:cs typeface="Times New Roman" charset="0"/>
              </a:rPr>
              <a:t>If </a:t>
            </a:r>
            <a:r>
              <a:rPr lang="en-US" sz="1800" dirty="0">
                <a:solidFill>
                  <a:schemeClr val="tx1"/>
                </a:solidFill>
                <a:latin typeface="Times New Roman" charset="0"/>
                <a:ea typeface="Times New Roman" charset="0"/>
                <a:cs typeface="Times New Roman" charset="0"/>
              </a:rPr>
              <a:t>you do not close the </a:t>
            </a:r>
            <a:r>
              <a:rPr lang="en-US" sz="1800" dirty="0" err="1">
                <a:solidFill>
                  <a:schemeClr val="tx1"/>
                </a:solidFill>
                <a:latin typeface="Times New Roman" charset="0"/>
                <a:ea typeface="Times New Roman" charset="0"/>
                <a:cs typeface="Times New Roman" charset="0"/>
              </a:rPr>
              <a:t>Hinman</a:t>
            </a:r>
            <a:r>
              <a:rPr lang="en-US" sz="1800" dirty="0">
                <a:solidFill>
                  <a:schemeClr val="tx1"/>
                </a:solidFill>
                <a:latin typeface="Times New Roman" charset="0"/>
                <a:ea typeface="Times New Roman" charset="0"/>
                <a:cs typeface="Times New Roman" charset="0"/>
              </a:rPr>
              <a:t> window quickly - you will have to deal with another person in line.</a:t>
            </a:r>
          </a:p>
        </p:txBody>
      </p:sp>
    </p:spTree>
    <p:extLst>
      <p:ext uri="{BB962C8B-B14F-4D97-AF65-F5344CB8AC3E}">
        <p14:creationId xmlns:p14="http://schemas.microsoft.com/office/powerpoint/2010/main" val="193095859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Custom 10">
      <a:dk1>
        <a:srgbClr val="000000"/>
      </a:dk1>
      <a:lt1>
        <a:srgbClr val="FFFFFF"/>
      </a:lt1>
      <a:dk2>
        <a:srgbClr val="455F51"/>
      </a:dk2>
      <a:lt2>
        <a:srgbClr val="E2DFCC"/>
      </a:lt2>
      <a:accent1>
        <a:srgbClr val="008F51"/>
      </a:accent1>
      <a:accent2>
        <a:srgbClr val="008F51"/>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740</TotalTime>
  <Words>812</Words>
  <Application>Microsoft Macintosh PowerPoint</Application>
  <PresentationFormat>On-screen Show (16:9)</PresentationFormat>
  <Paragraphs>80</Paragraphs>
  <Slides>12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Calibri</vt:lpstr>
      <vt:lpstr>Calibri Light</vt:lpstr>
      <vt:lpstr>Georgia</vt:lpstr>
      <vt:lpstr>Times New Roman</vt:lpstr>
      <vt:lpstr>Arial</vt:lpstr>
      <vt:lpstr>Retrospect</vt:lpstr>
      <vt:lpstr>The Workplace Folklore of Dartmouth Facilities, Operations, and Management</vt:lpstr>
      <vt:lpstr>Topic</vt:lpstr>
      <vt:lpstr>Methods</vt:lpstr>
      <vt:lpstr>Folklore Item: Dorm Horse Legend</vt:lpstr>
      <vt:lpstr>Analysis: Dorm Horse Legend</vt:lpstr>
      <vt:lpstr>Folklore Item: Skill with 60-Foot Ladders</vt:lpstr>
      <vt:lpstr>Analysis: Skill with 60-Foot Ladders</vt:lpstr>
      <vt:lpstr>Folklore Item: Hinman Window Superstition</vt:lpstr>
      <vt:lpstr>Analysis: Hinman Window Superstition</vt:lpstr>
      <vt:lpstr>Folklore Item: Origin of Chicken Mondays</vt:lpstr>
      <vt:lpstr>Analysis: Origin of Chicken Mondays</vt:lpstr>
      <vt:lpstr>Image credits</vt:lpstr>
    </vt:vector>
  </TitlesOfParts>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Workplace Folklore of Dartmouth Facilities, Operations, and Management</dc:title>
  <cp:lastModifiedBy>Jacob O. Cruger</cp:lastModifiedBy>
  <cp:revision>22</cp:revision>
  <dcterms:modified xsi:type="dcterms:W3CDTF">2018-03-02T20:00:54Z</dcterms:modified>
</cp:coreProperties>
</file>