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0"/>
  </p:normalViewPr>
  <p:slideViewPr>
    <p:cSldViewPr snapToGrid="0" snapToObjects="1">
      <p:cViewPr varScale="1">
        <p:scale>
          <a:sx n="140" d="100"/>
          <a:sy n="140" d="100"/>
        </p:scale>
        <p:origin x="208" y="8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DO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DO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SG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SG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YP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YP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BC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YJ</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YJ</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BC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sz="1050">
                <a:solidFill>
                  <a:srgbClr val="444444"/>
                </a:solidFill>
                <a:highlight>
                  <a:srgbClr val="FFFFFF"/>
                </a:highlight>
              </a:rPr>
              <a:t>It seems antithetical for the athletes to have to cut weight so drastically if they are only going to gain weight again before the race even happens. The goal of weight cutting is to satisfy an arbitrary standard (expressed by informant) set by a rowing organization in order to be qualified to race, but the weight doesn’t actually impact performance. Further, athletes are weakest when cutting weight, so they feel the need to gain weight again before the race.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BC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SG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SG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SG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4878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grpSp>
        <p:nvGrpSpPr>
          <p:cNvPr id="11" name="Shape 11"/>
          <p:cNvGrpSpPr/>
          <p:nvPr/>
        </p:nvGrpSpPr>
        <p:grpSpPr>
          <a:xfrm>
            <a:off x="830392" y="1191256"/>
            <a:ext cx="745763" cy="45826"/>
            <a:chOff x="4580561" y="2589004"/>
            <a:chExt cx="1064464" cy="25200"/>
          </a:xfrm>
        </p:grpSpPr>
        <p:sp>
          <p:nvSpPr>
            <p:cNvPr id="12" name="Shape 12"/>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14" name="Shape 14"/>
          <p:cNvSpPr txBox="1">
            <a:spLocks noGrp="1"/>
          </p:cNvSpPr>
          <p:nvPr>
            <p:ph type="ctrTitle"/>
          </p:nvPr>
        </p:nvSpPr>
        <p:spPr>
          <a:xfrm>
            <a:off x="729450" y="1322450"/>
            <a:ext cx="7688100" cy="1664700"/>
          </a:xfrm>
          <a:prstGeom prst="rect">
            <a:avLst/>
          </a:prstGeom>
        </p:spPr>
        <p:txBody>
          <a:bodyPr wrap="square" lIns="91425" tIns="91425" rIns="91425" bIns="91425" anchor="t" anchorCtr="0"/>
          <a:lstStyle>
            <a:lvl1pPr lvl="0">
              <a:spcBef>
                <a:spcPts val="0"/>
              </a:spcBef>
              <a:buClr>
                <a:schemeClr val="dk2"/>
              </a:buClr>
              <a:buSzPct val="100000"/>
              <a:defRPr sz="4200">
                <a:solidFill>
                  <a:schemeClr val="dk2"/>
                </a:solidFill>
              </a:defRPr>
            </a:lvl1pPr>
            <a:lvl2pPr lvl="1">
              <a:spcBef>
                <a:spcPts val="0"/>
              </a:spcBef>
              <a:buClr>
                <a:schemeClr val="dk2"/>
              </a:buClr>
              <a:buSzPct val="100000"/>
              <a:defRPr sz="4200">
                <a:solidFill>
                  <a:schemeClr val="dk2"/>
                </a:solidFill>
              </a:defRPr>
            </a:lvl2pPr>
            <a:lvl3pPr lvl="2">
              <a:spcBef>
                <a:spcPts val="0"/>
              </a:spcBef>
              <a:buClr>
                <a:schemeClr val="dk2"/>
              </a:buClr>
              <a:buSzPct val="100000"/>
              <a:defRPr sz="4200">
                <a:solidFill>
                  <a:schemeClr val="dk2"/>
                </a:solidFill>
              </a:defRPr>
            </a:lvl3pPr>
            <a:lvl4pPr lvl="3">
              <a:spcBef>
                <a:spcPts val="0"/>
              </a:spcBef>
              <a:buClr>
                <a:schemeClr val="dk2"/>
              </a:buClr>
              <a:buSzPct val="100000"/>
              <a:defRPr sz="4200">
                <a:solidFill>
                  <a:schemeClr val="dk2"/>
                </a:solidFill>
              </a:defRPr>
            </a:lvl4pPr>
            <a:lvl5pPr lvl="4">
              <a:spcBef>
                <a:spcPts val="0"/>
              </a:spcBef>
              <a:buClr>
                <a:schemeClr val="dk2"/>
              </a:buClr>
              <a:buSzPct val="100000"/>
              <a:defRPr sz="4200">
                <a:solidFill>
                  <a:schemeClr val="dk2"/>
                </a:solidFill>
              </a:defRPr>
            </a:lvl5pPr>
            <a:lvl6pPr lvl="5">
              <a:spcBef>
                <a:spcPts val="0"/>
              </a:spcBef>
              <a:buClr>
                <a:schemeClr val="dk2"/>
              </a:buClr>
              <a:buSzPct val="100000"/>
              <a:defRPr sz="4200">
                <a:solidFill>
                  <a:schemeClr val="dk2"/>
                </a:solidFill>
              </a:defRPr>
            </a:lvl6pPr>
            <a:lvl7pPr lvl="6">
              <a:spcBef>
                <a:spcPts val="0"/>
              </a:spcBef>
              <a:buClr>
                <a:schemeClr val="dk2"/>
              </a:buClr>
              <a:buSzPct val="100000"/>
              <a:defRPr sz="4200">
                <a:solidFill>
                  <a:schemeClr val="dk2"/>
                </a:solidFill>
              </a:defRPr>
            </a:lvl7pPr>
            <a:lvl8pPr lvl="7">
              <a:spcBef>
                <a:spcPts val="0"/>
              </a:spcBef>
              <a:buClr>
                <a:schemeClr val="dk2"/>
              </a:buClr>
              <a:buSzPct val="100000"/>
              <a:defRPr sz="4200">
                <a:solidFill>
                  <a:schemeClr val="dk2"/>
                </a:solidFill>
              </a:defRPr>
            </a:lvl8pPr>
            <a:lvl9pPr lvl="8">
              <a:spcBef>
                <a:spcPts val="0"/>
              </a:spcBef>
              <a:buClr>
                <a:schemeClr val="dk2"/>
              </a:buClr>
              <a:buSzPct val="100000"/>
              <a:defRPr sz="4200">
                <a:solidFill>
                  <a:schemeClr val="dk2"/>
                </a:solidFill>
              </a:defRPr>
            </a:lvl9pPr>
          </a:lstStyle>
          <a:p>
            <a:endParaRPr dirty="0"/>
          </a:p>
        </p:txBody>
      </p:sp>
      <p:sp>
        <p:nvSpPr>
          <p:cNvPr id="15" name="Shape 15"/>
          <p:cNvSpPr txBox="1">
            <a:spLocks noGrp="1"/>
          </p:cNvSpPr>
          <p:nvPr>
            <p:ph type="subTitle" idx="1"/>
          </p:nvPr>
        </p:nvSpPr>
        <p:spPr>
          <a:xfrm>
            <a:off x="729627" y="3172900"/>
            <a:ext cx="7688100" cy="541200"/>
          </a:xfrm>
          <a:prstGeom prst="rect">
            <a:avLst/>
          </a:prstGeom>
        </p:spPr>
        <p:txBody>
          <a:bodyPr wrap="square" lIns="91425" tIns="91425" rIns="91425" bIns="91425" anchor="t" anchorCtr="0"/>
          <a:lstStyle>
            <a:lvl1pPr lvl="0">
              <a:lnSpc>
                <a:spcPct val="100000"/>
              </a:lnSpc>
              <a:spcBef>
                <a:spcPts val="0"/>
              </a:spcBef>
              <a:spcAft>
                <a:spcPts val="0"/>
              </a:spcAft>
              <a:buSzPct val="100000"/>
              <a:buNone/>
              <a:defRPr sz="1600"/>
            </a:lvl1pPr>
            <a:lvl2pPr lvl="1">
              <a:lnSpc>
                <a:spcPct val="100000"/>
              </a:lnSpc>
              <a:spcBef>
                <a:spcPts val="0"/>
              </a:spcBef>
              <a:spcAft>
                <a:spcPts val="0"/>
              </a:spcAft>
              <a:buSzPct val="100000"/>
              <a:buNone/>
              <a:defRPr sz="1600"/>
            </a:lvl2pPr>
            <a:lvl3pPr lvl="2">
              <a:lnSpc>
                <a:spcPct val="100000"/>
              </a:lnSpc>
              <a:spcBef>
                <a:spcPts val="0"/>
              </a:spcBef>
              <a:spcAft>
                <a:spcPts val="0"/>
              </a:spcAft>
              <a:buSzPct val="100000"/>
              <a:buNone/>
              <a:defRPr sz="1600"/>
            </a:lvl3pPr>
            <a:lvl4pPr lvl="3">
              <a:lnSpc>
                <a:spcPct val="100000"/>
              </a:lnSpc>
              <a:spcBef>
                <a:spcPts val="0"/>
              </a:spcBef>
              <a:spcAft>
                <a:spcPts val="0"/>
              </a:spcAft>
              <a:buSzPct val="100000"/>
              <a:buNone/>
              <a:defRPr sz="1600"/>
            </a:lvl4pPr>
            <a:lvl5pPr lvl="4">
              <a:lnSpc>
                <a:spcPct val="100000"/>
              </a:lnSpc>
              <a:spcBef>
                <a:spcPts val="0"/>
              </a:spcBef>
              <a:spcAft>
                <a:spcPts val="0"/>
              </a:spcAft>
              <a:buSzPct val="100000"/>
              <a:buNone/>
              <a:defRPr sz="1600"/>
            </a:lvl5pPr>
            <a:lvl6pPr lvl="5">
              <a:lnSpc>
                <a:spcPct val="100000"/>
              </a:lnSpc>
              <a:spcBef>
                <a:spcPts val="0"/>
              </a:spcBef>
              <a:spcAft>
                <a:spcPts val="0"/>
              </a:spcAft>
              <a:buSzPct val="100000"/>
              <a:buNone/>
              <a:defRPr sz="1600"/>
            </a:lvl6pPr>
            <a:lvl7pPr lvl="6">
              <a:lnSpc>
                <a:spcPct val="100000"/>
              </a:lnSpc>
              <a:spcBef>
                <a:spcPts val="0"/>
              </a:spcBef>
              <a:spcAft>
                <a:spcPts val="0"/>
              </a:spcAft>
              <a:buSzPct val="100000"/>
              <a:buNone/>
              <a:defRPr sz="1600"/>
            </a:lvl7pPr>
            <a:lvl8pPr lvl="7">
              <a:lnSpc>
                <a:spcPct val="100000"/>
              </a:lnSpc>
              <a:spcBef>
                <a:spcPts val="0"/>
              </a:spcBef>
              <a:spcAft>
                <a:spcPts val="0"/>
              </a:spcAft>
              <a:buSzPct val="100000"/>
              <a:buNone/>
              <a:defRPr sz="1600"/>
            </a:lvl8pPr>
            <a:lvl9pPr lvl="8">
              <a:lnSpc>
                <a:spcPct val="100000"/>
              </a:lnSpc>
              <a:spcBef>
                <a:spcPts val="0"/>
              </a:spcBef>
              <a:spcAft>
                <a:spcPts val="0"/>
              </a:spcAft>
              <a:buSzPct val="100000"/>
              <a:buNone/>
              <a:defRPr sz="1600"/>
            </a:lvl9pPr>
          </a:lstStyle>
          <a:p>
            <a:endParaRPr/>
          </a:p>
        </p:txBody>
      </p:sp>
      <p:sp>
        <p:nvSpPr>
          <p:cNvPr id="16" name="Shape 16"/>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Shape 74"/>
          <p:cNvGrpSpPr/>
          <p:nvPr/>
        </p:nvGrpSpPr>
        <p:grpSpPr>
          <a:xfrm>
            <a:off x="830392" y="4169130"/>
            <a:ext cx="745763" cy="45826"/>
            <a:chOff x="4580561" y="2589004"/>
            <a:chExt cx="1064464" cy="25200"/>
          </a:xfrm>
        </p:grpSpPr>
        <p:sp>
          <p:nvSpPr>
            <p:cNvPr id="75" name="Shape 75"/>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76" name="Shape 76"/>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grpSp>
      <p:sp>
        <p:nvSpPr>
          <p:cNvPr id="77" name="Shape 77"/>
          <p:cNvSpPr txBox="1">
            <a:spLocks noGrp="1"/>
          </p:cNvSpPr>
          <p:nvPr>
            <p:ph type="title"/>
          </p:nvPr>
        </p:nvSpPr>
        <p:spPr>
          <a:xfrm>
            <a:off x="729450" y="733950"/>
            <a:ext cx="7688400" cy="1244700"/>
          </a:xfrm>
          <a:prstGeom prst="rect">
            <a:avLst/>
          </a:prstGeom>
        </p:spPr>
        <p:txBody>
          <a:bodyPr wrap="square" lIns="91425" tIns="91425" rIns="91425" bIns="91425" anchor="t" anchorCtr="0"/>
          <a:lstStyle>
            <a:lvl1pPr lvl="0">
              <a:spcBef>
                <a:spcPts val="0"/>
              </a:spcBef>
              <a:buClr>
                <a:schemeClr val="lt1"/>
              </a:buClr>
              <a:buSzPct val="100000"/>
              <a:defRPr sz="8000">
                <a:solidFill>
                  <a:schemeClr val="lt1"/>
                </a:solidFill>
              </a:defRPr>
            </a:lvl1pPr>
            <a:lvl2pPr lvl="1">
              <a:spcBef>
                <a:spcPts val="0"/>
              </a:spcBef>
              <a:buClr>
                <a:schemeClr val="lt1"/>
              </a:buClr>
              <a:buSzPct val="100000"/>
              <a:defRPr sz="8000">
                <a:solidFill>
                  <a:schemeClr val="lt1"/>
                </a:solidFill>
              </a:defRPr>
            </a:lvl2pPr>
            <a:lvl3pPr lvl="2">
              <a:spcBef>
                <a:spcPts val="0"/>
              </a:spcBef>
              <a:buClr>
                <a:schemeClr val="lt1"/>
              </a:buClr>
              <a:buSzPct val="100000"/>
              <a:defRPr sz="8000">
                <a:solidFill>
                  <a:schemeClr val="lt1"/>
                </a:solidFill>
              </a:defRPr>
            </a:lvl3pPr>
            <a:lvl4pPr lvl="3">
              <a:spcBef>
                <a:spcPts val="0"/>
              </a:spcBef>
              <a:buClr>
                <a:schemeClr val="lt1"/>
              </a:buClr>
              <a:buSzPct val="100000"/>
              <a:defRPr sz="8000">
                <a:solidFill>
                  <a:schemeClr val="lt1"/>
                </a:solidFill>
              </a:defRPr>
            </a:lvl4pPr>
            <a:lvl5pPr lvl="4">
              <a:spcBef>
                <a:spcPts val="0"/>
              </a:spcBef>
              <a:buClr>
                <a:schemeClr val="lt1"/>
              </a:buClr>
              <a:buSzPct val="100000"/>
              <a:defRPr sz="8000">
                <a:solidFill>
                  <a:schemeClr val="lt1"/>
                </a:solidFill>
              </a:defRPr>
            </a:lvl5pPr>
            <a:lvl6pPr lvl="5">
              <a:spcBef>
                <a:spcPts val="0"/>
              </a:spcBef>
              <a:buClr>
                <a:schemeClr val="lt1"/>
              </a:buClr>
              <a:buSzPct val="100000"/>
              <a:defRPr sz="8000">
                <a:solidFill>
                  <a:schemeClr val="lt1"/>
                </a:solidFill>
              </a:defRPr>
            </a:lvl6pPr>
            <a:lvl7pPr lvl="6">
              <a:spcBef>
                <a:spcPts val="0"/>
              </a:spcBef>
              <a:buClr>
                <a:schemeClr val="lt1"/>
              </a:buClr>
              <a:buSzPct val="100000"/>
              <a:defRPr sz="8000">
                <a:solidFill>
                  <a:schemeClr val="lt1"/>
                </a:solidFill>
              </a:defRPr>
            </a:lvl7pPr>
            <a:lvl8pPr lvl="7">
              <a:spcBef>
                <a:spcPts val="0"/>
              </a:spcBef>
              <a:buClr>
                <a:schemeClr val="lt1"/>
              </a:buClr>
              <a:buSzPct val="100000"/>
              <a:defRPr sz="8000">
                <a:solidFill>
                  <a:schemeClr val="lt1"/>
                </a:solidFill>
              </a:defRPr>
            </a:lvl8pPr>
            <a:lvl9pPr lvl="8">
              <a:spcBef>
                <a:spcPts val="0"/>
              </a:spcBef>
              <a:buClr>
                <a:schemeClr val="lt1"/>
              </a:buClr>
              <a:buSzPct val="100000"/>
              <a:defRPr sz="8000">
                <a:solidFill>
                  <a:schemeClr val="lt1"/>
                </a:solidFill>
              </a:defRPr>
            </a:lvl9pPr>
          </a:lstStyle>
          <a:p>
            <a:endParaRPr/>
          </a:p>
        </p:txBody>
      </p:sp>
      <p:sp>
        <p:nvSpPr>
          <p:cNvPr id="78" name="Shape 78"/>
          <p:cNvSpPr txBox="1">
            <a:spLocks noGrp="1"/>
          </p:cNvSpPr>
          <p:nvPr>
            <p:ph type="body" idx="1"/>
          </p:nvPr>
        </p:nvSpPr>
        <p:spPr>
          <a:xfrm>
            <a:off x="729450" y="2272888"/>
            <a:ext cx="7688400" cy="1580400"/>
          </a:xfrm>
          <a:prstGeom prst="rect">
            <a:avLst/>
          </a:prstGeom>
        </p:spPr>
        <p:txBody>
          <a:bodyPr wrap="square" lIns="91425" tIns="91425" rIns="91425" bIns="91425" anchor="t"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79" name="Shape 7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0"/>
        <p:cNvGrpSpPr/>
        <p:nvPr/>
      </p:nvGrpSpPr>
      <p:grpSpPr>
        <a:xfrm>
          <a:off x="0" y="0"/>
          <a:ext cx="0" cy="0"/>
          <a:chOff x="0" y="0"/>
          <a:chExt cx="0" cy="0"/>
        </a:xfrm>
      </p:grpSpPr>
      <p:sp>
        <p:nvSpPr>
          <p:cNvPr id="81" name="Shape 81"/>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Shape 18"/>
          <p:cNvGrpSpPr/>
          <p:nvPr/>
        </p:nvGrpSpPr>
        <p:grpSpPr>
          <a:xfrm>
            <a:off x="830392" y="1191256"/>
            <a:ext cx="745763" cy="45826"/>
            <a:chOff x="4580561" y="2589004"/>
            <a:chExt cx="1064464" cy="25200"/>
          </a:xfrm>
        </p:grpSpPr>
        <p:sp>
          <p:nvSpPr>
            <p:cNvPr id="19" name="Shape 19"/>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20" name="Shape 20"/>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grpSp>
      <p:sp>
        <p:nvSpPr>
          <p:cNvPr id="21" name="Shape 21"/>
          <p:cNvSpPr txBox="1">
            <a:spLocks noGrp="1"/>
          </p:cNvSpPr>
          <p:nvPr>
            <p:ph type="title"/>
          </p:nvPr>
        </p:nvSpPr>
        <p:spPr>
          <a:xfrm>
            <a:off x="729450" y="1322450"/>
            <a:ext cx="7688400" cy="1518600"/>
          </a:xfrm>
          <a:prstGeom prst="rect">
            <a:avLst/>
          </a:prstGeom>
        </p:spPr>
        <p:txBody>
          <a:bodyPr wrap="square" lIns="91425" tIns="91425" rIns="91425" bIns="91425" anchor="t" anchorCtr="0"/>
          <a:lstStyle>
            <a:lvl1pPr lvl="0">
              <a:spcBef>
                <a:spcPts val="0"/>
              </a:spcBef>
              <a:buClr>
                <a:schemeClr val="lt1"/>
              </a:buClr>
              <a:buSzPct val="100000"/>
              <a:defRPr sz="3600">
                <a:solidFill>
                  <a:schemeClr val="lt1"/>
                </a:solidFill>
              </a:defRPr>
            </a:lvl1pPr>
            <a:lvl2pPr lvl="1">
              <a:spcBef>
                <a:spcPts val="0"/>
              </a:spcBef>
              <a:buClr>
                <a:schemeClr val="lt1"/>
              </a:buClr>
              <a:buSzPct val="100000"/>
              <a:defRPr sz="3600">
                <a:solidFill>
                  <a:schemeClr val="lt1"/>
                </a:solidFill>
              </a:defRPr>
            </a:lvl2pPr>
            <a:lvl3pPr lvl="2">
              <a:spcBef>
                <a:spcPts val="0"/>
              </a:spcBef>
              <a:buClr>
                <a:schemeClr val="lt1"/>
              </a:buClr>
              <a:buSzPct val="100000"/>
              <a:defRPr sz="3600">
                <a:solidFill>
                  <a:schemeClr val="lt1"/>
                </a:solidFill>
              </a:defRPr>
            </a:lvl3pPr>
            <a:lvl4pPr lvl="3">
              <a:spcBef>
                <a:spcPts val="0"/>
              </a:spcBef>
              <a:buClr>
                <a:schemeClr val="lt1"/>
              </a:buClr>
              <a:buSzPct val="100000"/>
              <a:defRPr sz="3600">
                <a:solidFill>
                  <a:schemeClr val="lt1"/>
                </a:solidFill>
              </a:defRPr>
            </a:lvl4pPr>
            <a:lvl5pPr lvl="4">
              <a:spcBef>
                <a:spcPts val="0"/>
              </a:spcBef>
              <a:buClr>
                <a:schemeClr val="lt1"/>
              </a:buClr>
              <a:buSzPct val="100000"/>
              <a:defRPr sz="3600">
                <a:solidFill>
                  <a:schemeClr val="lt1"/>
                </a:solidFill>
              </a:defRPr>
            </a:lvl5pPr>
            <a:lvl6pPr lvl="5">
              <a:spcBef>
                <a:spcPts val="0"/>
              </a:spcBef>
              <a:buClr>
                <a:schemeClr val="lt1"/>
              </a:buClr>
              <a:buSzPct val="100000"/>
              <a:defRPr sz="3600">
                <a:solidFill>
                  <a:schemeClr val="lt1"/>
                </a:solidFill>
              </a:defRPr>
            </a:lvl6pPr>
            <a:lvl7pPr lvl="6">
              <a:spcBef>
                <a:spcPts val="0"/>
              </a:spcBef>
              <a:buClr>
                <a:schemeClr val="lt1"/>
              </a:buClr>
              <a:buSzPct val="100000"/>
              <a:defRPr sz="3600">
                <a:solidFill>
                  <a:schemeClr val="lt1"/>
                </a:solidFill>
              </a:defRPr>
            </a:lvl7pPr>
            <a:lvl8pPr lvl="7">
              <a:spcBef>
                <a:spcPts val="0"/>
              </a:spcBef>
              <a:buClr>
                <a:schemeClr val="lt1"/>
              </a:buClr>
              <a:buSzPct val="100000"/>
              <a:defRPr sz="3600">
                <a:solidFill>
                  <a:schemeClr val="lt1"/>
                </a:solidFill>
              </a:defRPr>
            </a:lvl8pPr>
            <a:lvl9pPr lvl="8">
              <a:spcBef>
                <a:spcPts val="0"/>
              </a:spcBef>
              <a:buClr>
                <a:schemeClr val="lt1"/>
              </a:buClr>
              <a:buSzPct val="100000"/>
              <a:defRPr sz="3600">
                <a:solidFill>
                  <a:schemeClr val="lt1"/>
                </a:solidFill>
              </a:defRPr>
            </a:lvl9pPr>
          </a:lstStyle>
          <a:p>
            <a:endParaRPr/>
          </a:p>
        </p:txBody>
      </p:sp>
      <p:sp>
        <p:nvSpPr>
          <p:cNvPr id="22" name="Shape 22"/>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3"/>
        <p:cNvGrpSpPr/>
        <p:nvPr/>
      </p:nvGrpSpPr>
      <p:grpSpPr>
        <a:xfrm>
          <a:off x="0" y="0"/>
          <a:ext cx="0" cy="0"/>
          <a:chOff x="0" y="0"/>
          <a:chExt cx="0" cy="0"/>
        </a:xfrm>
      </p:grpSpPr>
      <p:sp>
        <p:nvSpPr>
          <p:cNvPr id="24" name="Shape 24"/>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25" name="Shape 25"/>
          <p:cNvGrpSpPr/>
          <p:nvPr/>
        </p:nvGrpSpPr>
        <p:grpSpPr>
          <a:xfrm>
            <a:off x="830392" y="1191256"/>
            <a:ext cx="745763" cy="45826"/>
            <a:chOff x="4580561" y="2589004"/>
            <a:chExt cx="1064464" cy="25200"/>
          </a:xfrm>
        </p:grpSpPr>
        <p:sp>
          <p:nvSpPr>
            <p:cNvPr id="26" name="Shape 26"/>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27" name="Shape 27"/>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28" name="Shape 28"/>
          <p:cNvSpPr txBox="1">
            <a:spLocks noGrp="1"/>
          </p:cNvSpPr>
          <p:nvPr>
            <p:ph type="title"/>
          </p:nvPr>
        </p:nvSpPr>
        <p:spPr>
          <a:xfrm>
            <a:off x="729450" y="1318650"/>
            <a:ext cx="7688700" cy="535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dirty="0"/>
          </a:p>
        </p:txBody>
      </p:sp>
      <p:sp>
        <p:nvSpPr>
          <p:cNvPr id="29" name="Shape 29"/>
          <p:cNvSpPr txBox="1">
            <a:spLocks noGrp="1"/>
          </p:cNvSpPr>
          <p:nvPr>
            <p:ph type="body" idx="1"/>
          </p:nvPr>
        </p:nvSpPr>
        <p:spPr>
          <a:xfrm>
            <a:off x="729450" y="2078875"/>
            <a:ext cx="7688700" cy="22611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0" name="Shape 30"/>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1"/>
        <p:cNvGrpSpPr/>
        <p:nvPr/>
      </p:nvGrpSpPr>
      <p:grpSpPr>
        <a:xfrm>
          <a:off x="0" y="0"/>
          <a:ext cx="0" cy="0"/>
          <a:chOff x="0" y="0"/>
          <a:chExt cx="0" cy="0"/>
        </a:xfrm>
      </p:grpSpPr>
      <p:sp>
        <p:nvSpPr>
          <p:cNvPr id="32" name="Shape 32"/>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33" name="Shape 33"/>
          <p:cNvGrpSpPr/>
          <p:nvPr/>
        </p:nvGrpSpPr>
        <p:grpSpPr>
          <a:xfrm>
            <a:off x="830392" y="1191256"/>
            <a:ext cx="745763" cy="45826"/>
            <a:chOff x="4580561" y="2589004"/>
            <a:chExt cx="1064464" cy="25200"/>
          </a:xfrm>
        </p:grpSpPr>
        <p:sp>
          <p:nvSpPr>
            <p:cNvPr id="34" name="Shape 34"/>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35" name="Shape 35"/>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36" name="Shape 36"/>
          <p:cNvSpPr txBox="1">
            <a:spLocks noGrp="1"/>
          </p:cNvSpPr>
          <p:nvPr>
            <p:ph type="title"/>
          </p:nvPr>
        </p:nvSpPr>
        <p:spPr>
          <a:xfrm>
            <a:off x="729450" y="1318650"/>
            <a:ext cx="7688400" cy="535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37" name="Shape 37"/>
          <p:cNvSpPr txBox="1">
            <a:spLocks noGrp="1"/>
          </p:cNvSpPr>
          <p:nvPr>
            <p:ph type="body" idx="1"/>
          </p:nvPr>
        </p:nvSpPr>
        <p:spPr>
          <a:xfrm>
            <a:off x="729325" y="2078875"/>
            <a:ext cx="3774300" cy="22611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8" name="Shape 38"/>
          <p:cNvSpPr txBox="1">
            <a:spLocks noGrp="1"/>
          </p:cNvSpPr>
          <p:nvPr>
            <p:ph type="body" idx="2"/>
          </p:nvPr>
        </p:nvSpPr>
        <p:spPr>
          <a:xfrm>
            <a:off x="4643604" y="2078875"/>
            <a:ext cx="3774300" cy="22611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0"/>
        <p:cNvGrpSpPr/>
        <p:nvPr/>
      </p:nvGrpSpPr>
      <p:grpSpPr>
        <a:xfrm>
          <a:off x="0" y="0"/>
          <a:ext cx="0" cy="0"/>
          <a:chOff x="0" y="0"/>
          <a:chExt cx="0" cy="0"/>
        </a:xfrm>
      </p:grpSpPr>
      <p:sp>
        <p:nvSpPr>
          <p:cNvPr id="41" name="Shape 41"/>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42" name="Shape 42"/>
          <p:cNvGrpSpPr/>
          <p:nvPr/>
        </p:nvGrpSpPr>
        <p:grpSpPr>
          <a:xfrm>
            <a:off x="830392" y="1191256"/>
            <a:ext cx="745763" cy="45826"/>
            <a:chOff x="4580561" y="2589004"/>
            <a:chExt cx="1064464" cy="25200"/>
          </a:xfrm>
        </p:grpSpPr>
        <p:sp>
          <p:nvSpPr>
            <p:cNvPr id="43" name="Shape 43"/>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44" name="Shape 44"/>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45" name="Shape 45"/>
          <p:cNvSpPr txBox="1">
            <a:spLocks noGrp="1"/>
          </p:cNvSpPr>
          <p:nvPr>
            <p:ph type="title"/>
          </p:nvPr>
        </p:nvSpPr>
        <p:spPr>
          <a:xfrm>
            <a:off x="729450" y="1318650"/>
            <a:ext cx="7688400" cy="535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46" name="Shape 46"/>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7"/>
        <p:cNvGrpSpPr/>
        <p:nvPr/>
      </p:nvGrpSpPr>
      <p:grpSpPr>
        <a:xfrm>
          <a:off x="0" y="0"/>
          <a:ext cx="0" cy="0"/>
          <a:chOff x="0" y="0"/>
          <a:chExt cx="0" cy="0"/>
        </a:xfrm>
      </p:grpSpPr>
      <p:sp>
        <p:nvSpPr>
          <p:cNvPr id="48" name="Shape 48"/>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49" name="Shape 49"/>
          <p:cNvGrpSpPr/>
          <p:nvPr/>
        </p:nvGrpSpPr>
        <p:grpSpPr>
          <a:xfrm>
            <a:off x="830392" y="1191256"/>
            <a:ext cx="745763" cy="45826"/>
            <a:chOff x="4580561" y="2589004"/>
            <a:chExt cx="1064464" cy="25200"/>
          </a:xfrm>
        </p:grpSpPr>
        <p:sp>
          <p:nvSpPr>
            <p:cNvPr id="50" name="Shape 50"/>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1" name="Shape 51"/>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52" name="Shape 52"/>
          <p:cNvSpPr txBox="1">
            <a:spLocks noGrp="1"/>
          </p:cNvSpPr>
          <p:nvPr>
            <p:ph type="title"/>
          </p:nvPr>
        </p:nvSpPr>
        <p:spPr>
          <a:xfrm>
            <a:off x="730000" y="1318650"/>
            <a:ext cx="3300900" cy="13815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53" name="Shape 53"/>
          <p:cNvSpPr txBox="1">
            <a:spLocks noGrp="1"/>
          </p:cNvSpPr>
          <p:nvPr>
            <p:ph type="body" idx="1"/>
          </p:nvPr>
        </p:nvSpPr>
        <p:spPr>
          <a:xfrm>
            <a:off x="721225" y="2781725"/>
            <a:ext cx="3300900" cy="15975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4" name="Shape 54"/>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Shape 56"/>
          <p:cNvGrpSpPr/>
          <p:nvPr/>
        </p:nvGrpSpPr>
        <p:grpSpPr>
          <a:xfrm>
            <a:off x="830392" y="4169130"/>
            <a:ext cx="745763" cy="45826"/>
            <a:chOff x="4580561" y="2589004"/>
            <a:chExt cx="1064464" cy="25200"/>
          </a:xfrm>
        </p:grpSpPr>
        <p:sp>
          <p:nvSpPr>
            <p:cNvPr id="57" name="Shape 57"/>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58" name="Shape 58"/>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grpSp>
      <p:sp>
        <p:nvSpPr>
          <p:cNvPr id="59" name="Shape 59"/>
          <p:cNvSpPr txBox="1">
            <a:spLocks noGrp="1"/>
          </p:cNvSpPr>
          <p:nvPr>
            <p:ph type="title"/>
          </p:nvPr>
        </p:nvSpPr>
        <p:spPr>
          <a:xfrm>
            <a:off x="729450" y="864300"/>
            <a:ext cx="7021200" cy="2985000"/>
          </a:xfrm>
          <a:prstGeom prst="rect">
            <a:avLst/>
          </a:prstGeom>
        </p:spPr>
        <p:txBody>
          <a:bodyPr wrap="square" lIns="91425" tIns="91425" rIns="91425" bIns="91425" anchor="ctr" anchorCtr="0"/>
          <a:lstStyle>
            <a:lvl1pPr lvl="0">
              <a:spcBef>
                <a:spcPts val="0"/>
              </a:spcBef>
              <a:buClr>
                <a:schemeClr val="lt1"/>
              </a:buClr>
              <a:buSzPct val="100000"/>
              <a:defRPr sz="3600">
                <a:solidFill>
                  <a:schemeClr val="lt1"/>
                </a:solidFill>
              </a:defRPr>
            </a:lvl1pPr>
            <a:lvl2pPr lvl="1">
              <a:spcBef>
                <a:spcPts val="0"/>
              </a:spcBef>
              <a:buClr>
                <a:schemeClr val="lt1"/>
              </a:buClr>
              <a:buSzPct val="100000"/>
              <a:defRPr sz="3600">
                <a:solidFill>
                  <a:schemeClr val="lt1"/>
                </a:solidFill>
              </a:defRPr>
            </a:lvl2pPr>
            <a:lvl3pPr lvl="2">
              <a:spcBef>
                <a:spcPts val="0"/>
              </a:spcBef>
              <a:buClr>
                <a:schemeClr val="lt1"/>
              </a:buClr>
              <a:buSzPct val="100000"/>
              <a:defRPr sz="3600">
                <a:solidFill>
                  <a:schemeClr val="lt1"/>
                </a:solidFill>
              </a:defRPr>
            </a:lvl3pPr>
            <a:lvl4pPr lvl="3">
              <a:spcBef>
                <a:spcPts val="0"/>
              </a:spcBef>
              <a:buClr>
                <a:schemeClr val="lt1"/>
              </a:buClr>
              <a:buSzPct val="100000"/>
              <a:defRPr sz="3600">
                <a:solidFill>
                  <a:schemeClr val="lt1"/>
                </a:solidFill>
              </a:defRPr>
            </a:lvl4pPr>
            <a:lvl5pPr lvl="4">
              <a:spcBef>
                <a:spcPts val="0"/>
              </a:spcBef>
              <a:buClr>
                <a:schemeClr val="lt1"/>
              </a:buClr>
              <a:buSzPct val="100000"/>
              <a:defRPr sz="3600">
                <a:solidFill>
                  <a:schemeClr val="lt1"/>
                </a:solidFill>
              </a:defRPr>
            </a:lvl5pPr>
            <a:lvl6pPr lvl="5">
              <a:spcBef>
                <a:spcPts val="0"/>
              </a:spcBef>
              <a:buClr>
                <a:schemeClr val="lt1"/>
              </a:buClr>
              <a:buSzPct val="100000"/>
              <a:defRPr sz="3600">
                <a:solidFill>
                  <a:schemeClr val="lt1"/>
                </a:solidFill>
              </a:defRPr>
            </a:lvl6pPr>
            <a:lvl7pPr lvl="6">
              <a:spcBef>
                <a:spcPts val="0"/>
              </a:spcBef>
              <a:buClr>
                <a:schemeClr val="lt1"/>
              </a:buClr>
              <a:buSzPct val="100000"/>
              <a:defRPr sz="3600">
                <a:solidFill>
                  <a:schemeClr val="lt1"/>
                </a:solidFill>
              </a:defRPr>
            </a:lvl7pPr>
            <a:lvl8pPr lvl="7">
              <a:spcBef>
                <a:spcPts val="0"/>
              </a:spcBef>
              <a:buClr>
                <a:schemeClr val="lt1"/>
              </a:buClr>
              <a:buSzPct val="100000"/>
              <a:defRPr sz="3600">
                <a:solidFill>
                  <a:schemeClr val="lt1"/>
                </a:solidFill>
              </a:defRPr>
            </a:lvl8pPr>
            <a:lvl9pPr lvl="8">
              <a:spcBef>
                <a:spcPts val="0"/>
              </a:spcBef>
              <a:buClr>
                <a:schemeClr val="lt1"/>
              </a:buClr>
              <a:buSzPct val="100000"/>
              <a:defRPr sz="3600">
                <a:solidFill>
                  <a:schemeClr val="lt1"/>
                </a:solidFill>
              </a:defRPr>
            </a:lvl9pPr>
          </a:lstStyle>
          <a:p>
            <a:endParaRPr/>
          </a:p>
        </p:txBody>
      </p:sp>
      <p:sp>
        <p:nvSpPr>
          <p:cNvPr id="60" name="Shape 60"/>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61"/>
        <p:cNvGrpSpPr/>
        <p:nvPr/>
      </p:nvGrpSpPr>
      <p:grpSpPr>
        <a:xfrm>
          <a:off x="0" y="0"/>
          <a:ext cx="0" cy="0"/>
          <a:chOff x="0" y="0"/>
          <a:chExt cx="0" cy="0"/>
        </a:xfrm>
      </p:grpSpPr>
      <p:sp>
        <p:nvSpPr>
          <p:cNvPr id="62" name="Shape 62"/>
          <p:cNvSpPr/>
          <p:nvPr/>
        </p:nvSpPr>
        <p:spPr>
          <a:xfrm>
            <a:off x="0" y="0"/>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63" name="Shape 63"/>
          <p:cNvGrpSpPr/>
          <p:nvPr/>
        </p:nvGrpSpPr>
        <p:grpSpPr>
          <a:xfrm>
            <a:off x="830392" y="1191256"/>
            <a:ext cx="745763" cy="45826"/>
            <a:chOff x="4580561" y="2589004"/>
            <a:chExt cx="1064464" cy="25200"/>
          </a:xfrm>
        </p:grpSpPr>
        <p:sp>
          <p:nvSpPr>
            <p:cNvPr id="64" name="Shape 64"/>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65" name="Shape 65"/>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66" name="Shape 66"/>
          <p:cNvSpPr txBox="1">
            <a:spLocks noGrp="1"/>
          </p:cNvSpPr>
          <p:nvPr>
            <p:ph type="title"/>
          </p:nvPr>
        </p:nvSpPr>
        <p:spPr>
          <a:xfrm>
            <a:off x="730000" y="1318650"/>
            <a:ext cx="3300900" cy="1687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67" name="Shape 67"/>
          <p:cNvSpPr txBox="1">
            <a:spLocks noGrp="1"/>
          </p:cNvSpPr>
          <p:nvPr>
            <p:ph type="subTitle" idx="1"/>
          </p:nvPr>
        </p:nvSpPr>
        <p:spPr>
          <a:xfrm>
            <a:off x="724950" y="3161525"/>
            <a:ext cx="3300900" cy="759000"/>
          </a:xfrm>
          <a:prstGeom prst="rect">
            <a:avLst/>
          </a:prstGeom>
        </p:spPr>
        <p:txBody>
          <a:bodyPr wrap="square" lIns="91425" tIns="91425" rIns="91425" bIns="91425" anchor="t" anchorCtr="0"/>
          <a:lstStyle>
            <a:lvl1pPr lvl="0">
              <a:lnSpc>
                <a:spcPct val="100000"/>
              </a:lnSpc>
              <a:spcBef>
                <a:spcPts val="0"/>
              </a:spcBef>
              <a:spcAft>
                <a:spcPts val="0"/>
              </a:spcAft>
              <a:buSzPct val="100000"/>
              <a:buNone/>
              <a:defRPr sz="1600"/>
            </a:lvl1pPr>
            <a:lvl2pPr lvl="1">
              <a:lnSpc>
                <a:spcPct val="100000"/>
              </a:lnSpc>
              <a:spcBef>
                <a:spcPts val="0"/>
              </a:spcBef>
              <a:spcAft>
                <a:spcPts val="0"/>
              </a:spcAft>
              <a:buSzPct val="100000"/>
              <a:buNone/>
              <a:defRPr sz="1600"/>
            </a:lvl2pPr>
            <a:lvl3pPr lvl="2">
              <a:lnSpc>
                <a:spcPct val="100000"/>
              </a:lnSpc>
              <a:spcBef>
                <a:spcPts val="0"/>
              </a:spcBef>
              <a:spcAft>
                <a:spcPts val="0"/>
              </a:spcAft>
              <a:buSzPct val="100000"/>
              <a:buNone/>
              <a:defRPr sz="1600"/>
            </a:lvl3pPr>
            <a:lvl4pPr lvl="3">
              <a:lnSpc>
                <a:spcPct val="100000"/>
              </a:lnSpc>
              <a:spcBef>
                <a:spcPts val="0"/>
              </a:spcBef>
              <a:spcAft>
                <a:spcPts val="0"/>
              </a:spcAft>
              <a:buSzPct val="100000"/>
              <a:buNone/>
              <a:defRPr sz="1600"/>
            </a:lvl4pPr>
            <a:lvl5pPr lvl="4">
              <a:lnSpc>
                <a:spcPct val="100000"/>
              </a:lnSpc>
              <a:spcBef>
                <a:spcPts val="0"/>
              </a:spcBef>
              <a:spcAft>
                <a:spcPts val="0"/>
              </a:spcAft>
              <a:buSzPct val="100000"/>
              <a:buNone/>
              <a:defRPr sz="1600"/>
            </a:lvl5pPr>
            <a:lvl6pPr lvl="5">
              <a:lnSpc>
                <a:spcPct val="100000"/>
              </a:lnSpc>
              <a:spcBef>
                <a:spcPts val="0"/>
              </a:spcBef>
              <a:spcAft>
                <a:spcPts val="0"/>
              </a:spcAft>
              <a:buSzPct val="100000"/>
              <a:buNone/>
              <a:defRPr sz="1600"/>
            </a:lvl6pPr>
            <a:lvl7pPr lvl="6">
              <a:lnSpc>
                <a:spcPct val="100000"/>
              </a:lnSpc>
              <a:spcBef>
                <a:spcPts val="0"/>
              </a:spcBef>
              <a:spcAft>
                <a:spcPts val="0"/>
              </a:spcAft>
              <a:buSzPct val="100000"/>
              <a:buNone/>
              <a:defRPr sz="1600"/>
            </a:lvl7pPr>
            <a:lvl8pPr lvl="7">
              <a:lnSpc>
                <a:spcPct val="100000"/>
              </a:lnSpc>
              <a:spcBef>
                <a:spcPts val="0"/>
              </a:spcBef>
              <a:spcAft>
                <a:spcPts val="0"/>
              </a:spcAft>
              <a:buSzPct val="100000"/>
              <a:buNone/>
              <a:defRPr sz="1600"/>
            </a:lvl8pPr>
            <a:lvl9pPr lvl="8">
              <a:lnSpc>
                <a:spcPct val="100000"/>
              </a:lnSpc>
              <a:spcBef>
                <a:spcPts val="0"/>
              </a:spcBef>
              <a:spcAft>
                <a:spcPts val="0"/>
              </a:spcAft>
              <a:buSzPct val="100000"/>
              <a:buNone/>
              <a:defRPr sz="1600"/>
            </a:lvl9pPr>
          </a:lstStyle>
          <a:p>
            <a:endParaRPr/>
          </a:p>
        </p:txBody>
      </p:sp>
      <p:sp>
        <p:nvSpPr>
          <p:cNvPr id="68" name="Shape 68"/>
          <p:cNvSpPr txBox="1">
            <a:spLocks noGrp="1"/>
          </p:cNvSpPr>
          <p:nvPr>
            <p:ph type="body" idx="2"/>
          </p:nvPr>
        </p:nvSpPr>
        <p:spPr>
          <a:xfrm>
            <a:off x="5174225" y="1352625"/>
            <a:ext cx="3374400" cy="30255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9" name="Shape 6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24950" y="4372551"/>
            <a:ext cx="7697400" cy="4605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72" name="Shape 72"/>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SzPct val="100000"/>
              <a:buFont typeface="Raleway"/>
              <a:buNone/>
              <a:defRPr sz="2800" b="1">
                <a:latin typeface="Raleway"/>
                <a:ea typeface="Raleway"/>
                <a:cs typeface="Raleway"/>
                <a:sym typeface="Raleway"/>
              </a:defRPr>
            </a:lvl1pPr>
            <a:lvl2pPr lvl="1">
              <a:spcBef>
                <a:spcPts val="0"/>
              </a:spcBef>
              <a:buSzPct val="100000"/>
              <a:buFont typeface="Raleway"/>
              <a:buNone/>
              <a:defRPr sz="2800" b="1">
                <a:latin typeface="Raleway"/>
                <a:ea typeface="Raleway"/>
                <a:cs typeface="Raleway"/>
                <a:sym typeface="Raleway"/>
              </a:defRPr>
            </a:lvl2pPr>
            <a:lvl3pPr lvl="2">
              <a:spcBef>
                <a:spcPts val="0"/>
              </a:spcBef>
              <a:buSzPct val="100000"/>
              <a:buFont typeface="Raleway"/>
              <a:buNone/>
              <a:defRPr sz="2800" b="1">
                <a:latin typeface="Raleway"/>
                <a:ea typeface="Raleway"/>
                <a:cs typeface="Raleway"/>
                <a:sym typeface="Raleway"/>
              </a:defRPr>
            </a:lvl3pPr>
            <a:lvl4pPr lvl="3">
              <a:spcBef>
                <a:spcPts val="0"/>
              </a:spcBef>
              <a:buSzPct val="100000"/>
              <a:buFont typeface="Raleway"/>
              <a:buNone/>
              <a:defRPr sz="2800" b="1">
                <a:latin typeface="Raleway"/>
                <a:ea typeface="Raleway"/>
                <a:cs typeface="Raleway"/>
                <a:sym typeface="Raleway"/>
              </a:defRPr>
            </a:lvl4pPr>
            <a:lvl5pPr lvl="4">
              <a:spcBef>
                <a:spcPts val="0"/>
              </a:spcBef>
              <a:buSzPct val="100000"/>
              <a:buFont typeface="Raleway"/>
              <a:buNone/>
              <a:defRPr sz="2800" b="1">
                <a:latin typeface="Raleway"/>
                <a:ea typeface="Raleway"/>
                <a:cs typeface="Raleway"/>
                <a:sym typeface="Raleway"/>
              </a:defRPr>
            </a:lvl5pPr>
            <a:lvl6pPr lvl="5">
              <a:spcBef>
                <a:spcPts val="0"/>
              </a:spcBef>
              <a:buSzPct val="100000"/>
              <a:buFont typeface="Raleway"/>
              <a:buNone/>
              <a:defRPr sz="2800" b="1">
                <a:latin typeface="Raleway"/>
                <a:ea typeface="Raleway"/>
                <a:cs typeface="Raleway"/>
                <a:sym typeface="Raleway"/>
              </a:defRPr>
            </a:lvl6pPr>
            <a:lvl7pPr lvl="6">
              <a:spcBef>
                <a:spcPts val="0"/>
              </a:spcBef>
              <a:buSzPct val="100000"/>
              <a:buFont typeface="Raleway"/>
              <a:buNone/>
              <a:defRPr sz="2800" b="1">
                <a:latin typeface="Raleway"/>
                <a:ea typeface="Raleway"/>
                <a:cs typeface="Raleway"/>
                <a:sym typeface="Raleway"/>
              </a:defRPr>
            </a:lvl7pPr>
            <a:lvl8pPr lvl="7">
              <a:spcBef>
                <a:spcPts val="0"/>
              </a:spcBef>
              <a:buSzPct val="100000"/>
              <a:buFont typeface="Raleway"/>
              <a:buNone/>
              <a:defRPr sz="2800" b="1">
                <a:latin typeface="Raleway"/>
                <a:ea typeface="Raleway"/>
                <a:cs typeface="Raleway"/>
                <a:sym typeface="Raleway"/>
              </a:defRPr>
            </a:lvl8pPr>
            <a:lvl9pPr lvl="8">
              <a:spcBef>
                <a:spcPts val="0"/>
              </a:spcBef>
              <a:buSzPct val="100000"/>
              <a:buFont typeface="Raleway"/>
              <a:buNone/>
              <a:defRPr sz="2800" b="1">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accent1"/>
              </a:buClr>
              <a:buSzPct val="100000"/>
              <a:buFont typeface="Lato"/>
              <a:buChar char="●"/>
              <a:defRPr sz="1300">
                <a:solidFill>
                  <a:schemeClr val="accent1"/>
                </a:solidFill>
                <a:latin typeface="Lato"/>
                <a:ea typeface="Lato"/>
                <a:cs typeface="Lato"/>
                <a:sym typeface="Lato"/>
              </a:defRPr>
            </a:lvl1pPr>
            <a:lvl2pPr lvl="1">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2pPr>
            <a:lvl3pPr lvl="2">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3pPr>
            <a:lvl4pPr lvl="3">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4pPr>
            <a:lvl5pPr lvl="4">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5pPr>
            <a:lvl6pPr lvl="5">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6pPr>
            <a:lvl7pPr lvl="6">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7pPr>
            <a:lvl8pPr lvl="7">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8pPr>
            <a:lvl9pPr lvl="8">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9pPr>
          </a:lstStyle>
          <a:p>
            <a:endParaRPr/>
          </a:p>
        </p:txBody>
      </p:sp>
      <p:sp>
        <p:nvSpPr>
          <p:cNvPr id="8" name="Shape 8"/>
          <p:cNvSpPr txBox="1">
            <a:spLocks noGrp="1"/>
          </p:cNvSpPr>
          <p:nvPr>
            <p:ph type="sldNum" idx="12"/>
          </p:nvPr>
        </p:nvSpPr>
        <p:spPr>
          <a:xfrm>
            <a:off x="8536302" y="4749851"/>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accent1"/>
                </a:solidFill>
                <a:latin typeface="Lato"/>
                <a:ea typeface="Lato"/>
                <a:cs typeface="Lato"/>
                <a:sym typeface="Lato"/>
              </a:rPr>
              <a:t>‹#›</a:t>
            </a:fld>
            <a:endParaRPr lang="en" sz="1000">
              <a:solidFill>
                <a:schemeClr val="accen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jaI34nMCWuc" TargetMode="External"/><Relationship Id="rId4" Type="http://schemas.openxmlformats.org/officeDocument/2006/relationships/image" Target="../media/image4.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Shape 86" descr="Screen Shot 2017-11-06 at 4.51.03 PM.png"/>
          <p:cNvPicPr preferRelativeResize="0"/>
          <p:nvPr/>
        </p:nvPicPr>
        <p:blipFill rotWithShape="1">
          <a:blip r:embed="rId3">
            <a:alphaModFix/>
          </a:blip>
          <a:srcRect t="8757" b="16201"/>
          <a:stretch/>
        </p:blipFill>
        <p:spPr>
          <a:xfrm>
            <a:off x="0" y="0"/>
            <a:ext cx="9143999" cy="5143499"/>
          </a:xfrm>
          <a:prstGeom prst="rect">
            <a:avLst/>
          </a:prstGeom>
          <a:noFill/>
          <a:ln>
            <a:noFill/>
          </a:ln>
        </p:spPr>
      </p:pic>
      <p:sp>
        <p:nvSpPr>
          <p:cNvPr id="87" name="Shape 87"/>
          <p:cNvSpPr txBox="1">
            <a:spLocks noGrp="1"/>
          </p:cNvSpPr>
          <p:nvPr>
            <p:ph type="ctrTitle"/>
          </p:nvPr>
        </p:nvSpPr>
        <p:spPr>
          <a:xfrm>
            <a:off x="397500" y="399300"/>
            <a:ext cx="7688100" cy="1664700"/>
          </a:xfrm>
          <a:prstGeom prst="rect">
            <a:avLst/>
          </a:prstGeom>
        </p:spPr>
        <p:txBody>
          <a:bodyPr wrap="square" lIns="91425" tIns="91425" rIns="91425" bIns="91425" anchor="t" anchorCtr="0">
            <a:noAutofit/>
          </a:bodyPr>
          <a:lstStyle/>
          <a:p>
            <a:pPr lvl="0">
              <a:spcBef>
                <a:spcPts val="0"/>
              </a:spcBef>
              <a:buNone/>
            </a:pPr>
            <a:r>
              <a:rPr lang="en" dirty="0">
                <a:solidFill>
                  <a:srgbClr val="FFFFFF"/>
                </a:solidFill>
                <a:latin typeface="Helvetica" charset="0"/>
                <a:ea typeface="Helvetica" charset="0"/>
                <a:cs typeface="Helvetica" charset="0"/>
              </a:rPr>
              <a:t>Lightweight Rowing Folklore at Dartmouth</a:t>
            </a:r>
          </a:p>
        </p:txBody>
      </p:sp>
      <p:sp>
        <p:nvSpPr>
          <p:cNvPr id="88" name="Shape 88"/>
          <p:cNvSpPr txBox="1">
            <a:spLocks noGrp="1"/>
          </p:cNvSpPr>
          <p:nvPr>
            <p:ph type="subTitle" idx="1"/>
          </p:nvPr>
        </p:nvSpPr>
        <p:spPr>
          <a:xfrm>
            <a:off x="246888" y="4088700"/>
            <a:ext cx="5678424" cy="541200"/>
          </a:xfrm>
          <a:prstGeom prst="rect">
            <a:avLst/>
          </a:prstGeom>
        </p:spPr>
        <p:txBody>
          <a:bodyPr wrap="square" lIns="91425" tIns="91425" rIns="91425" bIns="91425" anchor="t" anchorCtr="0">
            <a:noAutofit/>
          </a:bodyPr>
          <a:lstStyle/>
          <a:p>
            <a:pPr lvl="0">
              <a:spcBef>
                <a:spcPts val="0"/>
              </a:spcBef>
              <a:buNone/>
            </a:pPr>
            <a:r>
              <a:rPr lang="en" dirty="0">
                <a:solidFill>
                  <a:srgbClr val="FFFFFF"/>
                </a:solidFill>
                <a:latin typeface="Helvetica" charset="0"/>
                <a:ea typeface="Helvetica" charset="0"/>
                <a:cs typeface="Helvetica" charset="0"/>
              </a:rPr>
              <a:t>Russian 13: Folklore Collection Project</a:t>
            </a:r>
          </a:p>
          <a:p>
            <a:pPr lvl="0">
              <a:spcBef>
                <a:spcPts val="0"/>
              </a:spcBef>
              <a:buNone/>
            </a:pPr>
            <a:r>
              <a:rPr lang="en" dirty="0" err="1">
                <a:solidFill>
                  <a:srgbClr val="FFFFFF"/>
                </a:solidFill>
                <a:latin typeface="Helvetica" charset="0"/>
                <a:ea typeface="Helvetica" charset="0"/>
                <a:cs typeface="Helvetica" charset="0"/>
              </a:rPr>
              <a:t>Yeonjae</a:t>
            </a:r>
            <a:r>
              <a:rPr lang="en" dirty="0">
                <a:solidFill>
                  <a:srgbClr val="FFFFFF"/>
                </a:solidFill>
                <a:latin typeface="Helvetica" charset="0"/>
                <a:ea typeface="Helvetica" charset="0"/>
                <a:cs typeface="Helvetica" charset="0"/>
              </a:rPr>
              <a:t> Park, Sam Gochman, Brian </a:t>
            </a:r>
            <a:r>
              <a:rPr lang="en" dirty="0" err="1">
                <a:solidFill>
                  <a:srgbClr val="FFFFFF"/>
                </a:solidFill>
                <a:latin typeface="Helvetica" charset="0"/>
                <a:ea typeface="Helvetica" charset="0"/>
                <a:cs typeface="Helvetica" charset="0"/>
              </a:rPr>
              <a:t>Chekal</a:t>
            </a:r>
            <a:r>
              <a:rPr lang="en" dirty="0">
                <a:solidFill>
                  <a:srgbClr val="FFFFFF"/>
                </a:solidFill>
                <a:latin typeface="Helvetica" charset="0"/>
                <a:ea typeface="Helvetica" charset="0"/>
                <a:cs typeface="Helvetica" charset="0"/>
              </a:rPr>
              <a:t>, &amp; David Oh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dirty="0">
                <a:latin typeface="Helvetica" charset="0"/>
                <a:ea typeface="Helvetica" charset="0"/>
                <a:cs typeface="Helvetica" charset="0"/>
              </a:rPr>
              <a:t>Stabbing Legend</a:t>
            </a:r>
          </a:p>
        </p:txBody>
      </p:sp>
      <p:sp>
        <p:nvSpPr>
          <p:cNvPr id="147" name="Shape 147"/>
          <p:cNvSpPr txBox="1">
            <a:spLocks noGrp="1"/>
          </p:cNvSpPr>
          <p:nvPr>
            <p:ph type="body" idx="1"/>
          </p:nvPr>
        </p:nvSpPr>
        <p:spPr>
          <a:xfrm>
            <a:off x="729450" y="1853850"/>
            <a:ext cx="7688700" cy="3197100"/>
          </a:xfrm>
          <a:prstGeom prst="rect">
            <a:avLst/>
          </a:prstGeom>
        </p:spPr>
        <p:txBody>
          <a:bodyPr wrap="square" lIns="91425" tIns="91425" rIns="91425" bIns="91425" anchor="t" anchorCtr="0">
            <a:noAutofit/>
          </a:bodyPr>
          <a:lstStyle/>
          <a:p>
            <a:pPr lvl="0" rtl="0">
              <a:lnSpc>
                <a:spcPct val="115000"/>
              </a:lnSpc>
              <a:spcBef>
                <a:spcPts val="0"/>
              </a:spcBef>
              <a:buNone/>
            </a:pPr>
            <a:r>
              <a:rPr lang="en" sz="1200" i="1" dirty="0" err="1">
                <a:latin typeface="Helvetica" charset="0"/>
                <a:ea typeface="Helvetica" charset="0"/>
                <a:cs typeface="Helvetica" charset="0"/>
              </a:rPr>
              <a:t>Var</a:t>
            </a:r>
            <a:r>
              <a:rPr lang="en" sz="1200" i="1" dirty="0">
                <a:latin typeface="Helvetica" charset="0"/>
                <a:ea typeface="Helvetica" charset="0"/>
                <a:cs typeface="Helvetica" charset="0"/>
              </a:rPr>
              <a:t> 1: Against the wishes of his coach, a previous  member of the team spent a day in Boston for fun, keeping this a secret. While there, he was stabbed, but still had to return to school for training. Keeping his injury a secret, he then did a test piece on the ERG and pulled off a personal record that day as his blood soaked his jersey.</a:t>
            </a:r>
          </a:p>
          <a:p>
            <a:pPr lvl="0" rtl="0">
              <a:lnSpc>
                <a:spcPct val="115000"/>
              </a:lnSpc>
              <a:spcBef>
                <a:spcPts val="0"/>
              </a:spcBef>
              <a:buNone/>
            </a:pPr>
            <a:r>
              <a:rPr lang="en" sz="1200" i="1" dirty="0" err="1">
                <a:latin typeface="Helvetica" charset="0"/>
                <a:ea typeface="Helvetica" charset="0"/>
                <a:cs typeface="Helvetica" charset="0"/>
              </a:rPr>
              <a:t>Var</a:t>
            </a:r>
            <a:r>
              <a:rPr lang="en" sz="1200" i="1" dirty="0">
                <a:latin typeface="Helvetica" charset="0"/>
                <a:ea typeface="Helvetica" charset="0"/>
                <a:cs typeface="Helvetica" charset="0"/>
              </a:rPr>
              <a:t> 2: When a previous member of the team was going home one night, he was confronted by muggers and was feeling really rattled as he ran away. When he went home, his roommate noticed that he was bleeding because he got stabbed, but he didn’t realize because his adrenaline was pumping. Rather than telling his coach about his injury, he continued normally during practice, but his wound opened up and his </a:t>
            </a:r>
            <a:r>
              <a:rPr lang="en" sz="1200" i="1" dirty="0" err="1">
                <a:latin typeface="Helvetica" charset="0"/>
                <a:ea typeface="Helvetica" charset="0"/>
                <a:cs typeface="Helvetica" charset="0"/>
              </a:rPr>
              <a:t>uni</a:t>
            </a:r>
            <a:r>
              <a:rPr lang="en" sz="1200" i="1" dirty="0">
                <a:latin typeface="Helvetica" charset="0"/>
                <a:ea typeface="Helvetica" charset="0"/>
                <a:cs typeface="Helvetica" charset="0"/>
              </a:rPr>
              <a:t> became bloody.</a:t>
            </a:r>
          </a:p>
          <a:p>
            <a:pPr marL="457200" lvl="0" indent="-311150" rtl="0">
              <a:lnSpc>
                <a:spcPct val="115000"/>
              </a:lnSpc>
              <a:spcBef>
                <a:spcPts val="0"/>
              </a:spcBef>
              <a:spcAft>
                <a:spcPts val="0"/>
              </a:spcAft>
            </a:pPr>
            <a:r>
              <a:rPr lang="en" dirty="0">
                <a:latin typeface="Helvetica" charset="0"/>
                <a:ea typeface="Helvetica" charset="0"/>
                <a:cs typeface="Helvetica" charset="0"/>
              </a:rPr>
              <a:t>Told by upperclassmen to underclassmen</a:t>
            </a:r>
          </a:p>
          <a:p>
            <a:pPr marL="457200" lvl="0" indent="-311150" rtl="0">
              <a:lnSpc>
                <a:spcPct val="115000"/>
              </a:lnSpc>
              <a:spcBef>
                <a:spcPts val="0"/>
              </a:spcBef>
              <a:spcAft>
                <a:spcPts val="0"/>
              </a:spcAft>
            </a:pPr>
            <a:r>
              <a:rPr lang="en" dirty="0">
                <a:latin typeface="Helvetica" charset="0"/>
                <a:ea typeface="Helvetica" charset="0"/>
                <a:cs typeface="Helvetica" charset="0"/>
              </a:rPr>
              <a:t>Instills toughness and mental discipline for the new members of the team</a:t>
            </a:r>
          </a:p>
          <a:p>
            <a:pPr marL="457200" lvl="0" indent="-311150" rtl="0">
              <a:lnSpc>
                <a:spcPct val="115000"/>
              </a:lnSpc>
              <a:spcBef>
                <a:spcPts val="0"/>
              </a:spcBef>
            </a:pPr>
            <a:r>
              <a:rPr lang="en" dirty="0">
                <a:latin typeface="Helvetica" charset="0"/>
                <a:ea typeface="Helvetica" charset="0"/>
                <a:cs typeface="Helvetica" charset="0"/>
              </a:rPr>
              <a:t>No fixed form to story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rtl="0">
              <a:spcBef>
                <a:spcPts val="0"/>
              </a:spcBef>
              <a:buNone/>
            </a:pPr>
            <a:r>
              <a:rPr lang="en">
                <a:latin typeface="Helvetica" charset="0"/>
                <a:ea typeface="Helvetica" charset="0"/>
                <a:cs typeface="Helvetica" charset="0"/>
              </a:rPr>
              <a:t>Jokes</a:t>
            </a:r>
          </a:p>
        </p:txBody>
      </p:sp>
      <p:sp>
        <p:nvSpPr>
          <p:cNvPr id="153" name="Shape 153"/>
          <p:cNvSpPr txBox="1">
            <a:spLocks noGrp="1"/>
          </p:cNvSpPr>
          <p:nvPr>
            <p:ph type="body" idx="1"/>
          </p:nvPr>
        </p:nvSpPr>
        <p:spPr>
          <a:xfrm>
            <a:off x="729450" y="1893650"/>
            <a:ext cx="7688700" cy="3018300"/>
          </a:xfrm>
          <a:prstGeom prst="rect">
            <a:avLst/>
          </a:prstGeom>
        </p:spPr>
        <p:txBody>
          <a:bodyPr wrap="square" lIns="91425" tIns="91425" rIns="91425" bIns="91425" anchor="t" anchorCtr="0">
            <a:noAutofit/>
          </a:bodyPr>
          <a:lstStyle/>
          <a:p>
            <a:pPr lvl="0">
              <a:spcBef>
                <a:spcPts val="0"/>
              </a:spcBef>
              <a:buNone/>
            </a:pPr>
            <a:r>
              <a:rPr lang="en" i="1" dirty="0">
                <a:latin typeface="Helvetica" charset="0"/>
                <a:ea typeface="Helvetica" charset="0"/>
                <a:cs typeface="Helvetica" charset="0"/>
              </a:rPr>
              <a:t>“</a:t>
            </a:r>
            <a:r>
              <a:rPr lang="en" i="1" dirty="0">
                <a:solidFill>
                  <a:srgbClr val="444444"/>
                </a:solidFill>
                <a:highlight>
                  <a:srgbClr val="FFFFFF"/>
                </a:highlight>
                <a:latin typeface="Helvetica" charset="0"/>
                <a:ea typeface="Helvetica" charset="0"/>
                <a:cs typeface="Helvetica" charset="0"/>
              </a:rPr>
              <a:t>You can’t win a race on a scale but you sure as hell can lose one.”</a:t>
            </a:r>
          </a:p>
          <a:p>
            <a:pPr marL="457200" lvl="0" indent="-311150" rtl="0">
              <a:lnSpc>
                <a:spcPct val="150000"/>
              </a:lnSpc>
              <a:spcBef>
                <a:spcPts val="0"/>
              </a:spcBef>
              <a:spcAft>
                <a:spcPts val="0"/>
              </a:spcAft>
              <a:buClr>
                <a:srgbClr val="444444"/>
              </a:buClr>
            </a:pPr>
            <a:r>
              <a:rPr lang="en" dirty="0">
                <a:solidFill>
                  <a:srgbClr val="444444"/>
                </a:solidFill>
                <a:highlight>
                  <a:srgbClr val="FFFFFF"/>
                </a:highlight>
                <a:latin typeface="Helvetica" charset="0"/>
                <a:ea typeface="Helvetica" charset="0"/>
                <a:cs typeface="Helvetica" charset="0"/>
              </a:rPr>
              <a:t>Joke lives on with coach throughout the years across generations of athletes</a:t>
            </a:r>
          </a:p>
          <a:p>
            <a:pPr marL="457200" lvl="0" indent="-311150" rtl="0">
              <a:lnSpc>
                <a:spcPct val="150000"/>
              </a:lnSpc>
              <a:spcBef>
                <a:spcPts val="0"/>
              </a:spcBef>
              <a:spcAft>
                <a:spcPts val="0"/>
              </a:spcAft>
              <a:buClr>
                <a:srgbClr val="444444"/>
              </a:buClr>
            </a:pPr>
            <a:r>
              <a:rPr lang="en" dirty="0">
                <a:solidFill>
                  <a:srgbClr val="444444"/>
                </a:solidFill>
                <a:highlight>
                  <a:srgbClr val="FFFFFF"/>
                </a:highlight>
                <a:latin typeface="Helvetica" charset="0"/>
                <a:ea typeface="Helvetica" charset="0"/>
                <a:cs typeface="Helvetica" charset="0"/>
              </a:rPr>
              <a:t>Mimicry by both new and experienced rowers</a:t>
            </a:r>
          </a:p>
          <a:p>
            <a:pPr marL="457200" lvl="0" indent="-311150" rtl="0">
              <a:lnSpc>
                <a:spcPct val="150000"/>
              </a:lnSpc>
              <a:spcBef>
                <a:spcPts val="0"/>
              </a:spcBef>
              <a:buClr>
                <a:srgbClr val="444444"/>
              </a:buClr>
            </a:pPr>
            <a:r>
              <a:rPr lang="en" dirty="0">
                <a:solidFill>
                  <a:srgbClr val="444444"/>
                </a:solidFill>
                <a:highlight>
                  <a:srgbClr val="FFFFFF"/>
                </a:highlight>
                <a:latin typeface="Helvetica" charset="0"/>
                <a:ea typeface="Helvetica" charset="0"/>
                <a:cs typeface="Helvetica" charset="0"/>
              </a:rPr>
              <a:t>Helps bridge the gap between first joining and really becoming a part of the team</a:t>
            </a:r>
          </a:p>
          <a:p>
            <a:pPr lvl="0" rtl="0">
              <a:lnSpc>
                <a:spcPct val="150000"/>
              </a:lnSpc>
              <a:spcBef>
                <a:spcPts val="0"/>
              </a:spcBef>
              <a:buNone/>
            </a:pPr>
            <a:r>
              <a:rPr lang="en" dirty="0">
                <a:solidFill>
                  <a:srgbClr val="444444"/>
                </a:solidFill>
                <a:highlight>
                  <a:srgbClr val="FFFFFF"/>
                </a:highlight>
                <a:latin typeface="Helvetica" charset="0"/>
                <a:ea typeface="Helvetica" charset="0"/>
                <a:cs typeface="Helvetica" charset="0"/>
              </a:rPr>
              <a:t>During the off season, rowers call themselves D180 if they gain weight.</a:t>
            </a:r>
          </a:p>
          <a:p>
            <a:pPr marL="457200" lvl="0" indent="-311150" rtl="0">
              <a:lnSpc>
                <a:spcPct val="150000"/>
              </a:lnSpc>
              <a:spcBef>
                <a:spcPts val="0"/>
              </a:spcBef>
              <a:spcAft>
                <a:spcPts val="0"/>
              </a:spcAft>
              <a:buClr>
                <a:srgbClr val="444444"/>
              </a:buClr>
            </a:pPr>
            <a:r>
              <a:rPr lang="en" dirty="0">
                <a:solidFill>
                  <a:srgbClr val="444444"/>
                </a:solidFill>
                <a:highlight>
                  <a:srgbClr val="FFFFFF"/>
                </a:highlight>
                <a:latin typeface="Helvetica" charset="0"/>
                <a:ea typeface="Helvetica" charset="0"/>
                <a:cs typeface="Helvetica" charset="0"/>
              </a:rPr>
              <a:t>Highlights significance of weight</a:t>
            </a:r>
          </a:p>
          <a:p>
            <a:pPr marL="457200" lvl="0" indent="-311150" rtl="0">
              <a:lnSpc>
                <a:spcPct val="150000"/>
              </a:lnSpc>
              <a:spcBef>
                <a:spcPts val="0"/>
              </a:spcBef>
              <a:buClr>
                <a:srgbClr val="444444"/>
              </a:buClr>
            </a:pPr>
            <a:r>
              <a:rPr lang="en" dirty="0">
                <a:solidFill>
                  <a:srgbClr val="444444"/>
                </a:solidFill>
                <a:highlight>
                  <a:srgbClr val="FFFFFF"/>
                </a:highlight>
                <a:latin typeface="Helvetica" charset="0"/>
                <a:ea typeface="Helvetica" charset="0"/>
                <a:cs typeface="Helvetica" charset="0"/>
              </a:rPr>
              <a:t>Change of identity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latin typeface="Helvetica" charset="0"/>
                <a:ea typeface="Helvetica" charset="0"/>
                <a:cs typeface="Helvetica" charset="0"/>
              </a:rPr>
              <a:t>Material Folklore: Bequests</a:t>
            </a:r>
          </a:p>
        </p:txBody>
      </p:sp>
      <p:sp>
        <p:nvSpPr>
          <p:cNvPr id="159" name="Shape 159"/>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marL="457200" lvl="0" indent="-311150" rtl="0">
              <a:lnSpc>
                <a:spcPct val="200000"/>
              </a:lnSpc>
              <a:spcBef>
                <a:spcPts val="0"/>
              </a:spcBef>
              <a:spcAft>
                <a:spcPts val="0"/>
              </a:spcAft>
              <a:buClr>
                <a:srgbClr val="444444"/>
              </a:buClr>
            </a:pPr>
            <a:r>
              <a:rPr lang="en" dirty="0">
                <a:solidFill>
                  <a:srgbClr val="444444"/>
                </a:solidFill>
                <a:highlight>
                  <a:srgbClr val="FFFFFF"/>
                </a:highlight>
                <a:latin typeface="Helvetica" charset="0"/>
                <a:ea typeface="Helvetica" charset="0"/>
                <a:cs typeface="Helvetica" charset="0"/>
              </a:rPr>
              <a:t>Traditionally passed down from graduating seniors to underclassmen</a:t>
            </a:r>
          </a:p>
          <a:p>
            <a:pPr marL="457200" lvl="0" indent="-311150" rtl="0">
              <a:lnSpc>
                <a:spcPct val="200000"/>
              </a:lnSpc>
              <a:spcBef>
                <a:spcPts val="0"/>
              </a:spcBef>
              <a:spcAft>
                <a:spcPts val="0"/>
              </a:spcAft>
              <a:buClr>
                <a:srgbClr val="444444"/>
              </a:buClr>
            </a:pPr>
            <a:r>
              <a:rPr lang="en" dirty="0">
                <a:solidFill>
                  <a:srgbClr val="444444"/>
                </a:solidFill>
                <a:highlight>
                  <a:srgbClr val="FFFFFF"/>
                </a:highlight>
                <a:latin typeface="Helvetica" charset="0"/>
                <a:ea typeface="Helvetica" charset="0"/>
                <a:cs typeface="Helvetica" charset="0"/>
              </a:rPr>
              <a:t>Exchanged in spring after season finishes</a:t>
            </a:r>
          </a:p>
          <a:p>
            <a:pPr marL="457200" lvl="0" indent="-311150" rtl="0">
              <a:lnSpc>
                <a:spcPct val="200000"/>
              </a:lnSpc>
              <a:spcBef>
                <a:spcPts val="0"/>
              </a:spcBef>
              <a:spcAft>
                <a:spcPts val="0"/>
              </a:spcAft>
              <a:buClr>
                <a:srgbClr val="444444"/>
              </a:buClr>
            </a:pPr>
            <a:r>
              <a:rPr lang="en" dirty="0">
                <a:solidFill>
                  <a:srgbClr val="444444"/>
                </a:solidFill>
                <a:highlight>
                  <a:srgbClr val="FFFFFF"/>
                </a:highlight>
                <a:latin typeface="Helvetica" charset="0"/>
                <a:ea typeface="Helvetica" charset="0"/>
                <a:cs typeface="Helvetica" charset="0"/>
              </a:rPr>
              <a:t>People are connected through a common trait</a:t>
            </a:r>
          </a:p>
          <a:p>
            <a:pPr marL="457200" lvl="0" indent="-311150" rtl="0">
              <a:lnSpc>
                <a:spcPct val="200000"/>
              </a:lnSpc>
              <a:spcBef>
                <a:spcPts val="0"/>
              </a:spcBef>
              <a:buClr>
                <a:srgbClr val="444444"/>
              </a:buClr>
            </a:pPr>
            <a:r>
              <a:rPr lang="en" dirty="0">
                <a:solidFill>
                  <a:srgbClr val="444444"/>
                </a:solidFill>
                <a:highlight>
                  <a:srgbClr val="FFFFFF"/>
                </a:highlight>
                <a:latin typeface="Helvetica" charset="0"/>
                <a:ea typeface="Helvetica" charset="0"/>
                <a:cs typeface="Helvetica" charset="0"/>
              </a:rPr>
              <a:t>Bequest links generations, creating team cohesiveness through history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rtl="0">
              <a:spcBef>
                <a:spcPts val="0"/>
              </a:spcBef>
              <a:buNone/>
            </a:pPr>
            <a:r>
              <a:rPr lang="en">
                <a:latin typeface="Helvetica" charset="0"/>
                <a:ea typeface="Helvetica" charset="0"/>
                <a:cs typeface="Helvetica" charset="0"/>
              </a:rPr>
              <a:t>Henley Jacket</a:t>
            </a:r>
          </a:p>
        </p:txBody>
      </p:sp>
      <p:sp>
        <p:nvSpPr>
          <p:cNvPr id="165" name="Shape 165"/>
          <p:cNvSpPr txBox="1">
            <a:spLocks noGrp="1"/>
          </p:cNvSpPr>
          <p:nvPr>
            <p:ph type="body" idx="1"/>
          </p:nvPr>
        </p:nvSpPr>
        <p:spPr>
          <a:xfrm>
            <a:off x="729450" y="2078875"/>
            <a:ext cx="3544800" cy="2261100"/>
          </a:xfrm>
          <a:prstGeom prst="rect">
            <a:avLst/>
          </a:prstGeom>
        </p:spPr>
        <p:txBody>
          <a:bodyPr wrap="square" lIns="91425" tIns="91425" rIns="91425" bIns="91425" anchor="t" anchorCtr="0">
            <a:noAutofit/>
          </a:bodyPr>
          <a:lstStyle/>
          <a:p>
            <a:pPr marL="457200" lvl="0" indent="-342900" rtl="0">
              <a:spcBef>
                <a:spcPts val="0"/>
              </a:spcBef>
              <a:spcAft>
                <a:spcPts val="0"/>
              </a:spcAft>
              <a:buClr>
                <a:srgbClr val="444444"/>
              </a:buClr>
              <a:buSzPct val="100000"/>
              <a:buFont typeface="Arial"/>
            </a:pPr>
            <a:r>
              <a:rPr lang="en" sz="1800" dirty="0">
                <a:solidFill>
                  <a:srgbClr val="444444"/>
                </a:solidFill>
                <a:highlight>
                  <a:srgbClr val="FFFFFF"/>
                </a:highlight>
                <a:latin typeface="Helvetica" charset="0"/>
                <a:ea typeface="Helvetica" charset="0"/>
                <a:cs typeface="Helvetica" charset="0"/>
                <a:sym typeface="Arial"/>
              </a:rPr>
              <a:t>Passed down from current captain to captain of the next year</a:t>
            </a:r>
          </a:p>
          <a:p>
            <a:pPr marL="457200" lvl="0" indent="-342900" rtl="0">
              <a:spcBef>
                <a:spcPts val="0"/>
              </a:spcBef>
              <a:buClr>
                <a:srgbClr val="444444"/>
              </a:buClr>
              <a:buSzPct val="100000"/>
              <a:buFont typeface="Arial"/>
            </a:pPr>
            <a:r>
              <a:rPr lang="en" sz="1800" dirty="0">
                <a:solidFill>
                  <a:srgbClr val="444444"/>
                </a:solidFill>
                <a:highlight>
                  <a:srgbClr val="FFFFFF"/>
                </a:highlight>
                <a:latin typeface="Helvetica" charset="0"/>
                <a:ea typeface="Helvetica" charset="0"/>
                <a:cs typeface="Helvetica" charset="0"/>
                <a:sym typeface="Arial"/>
              </a:rPr>
              <a:t>High honor on the team</a:t>
            </a:r>
          </a:p>
        </p:txBody>
      </p:sp>
      <p:pic>
        <p:nvPicPr>
          <p:cNvPr id="166" name="Shape 166"/>
          <p:cNvPicPr preferRelativeResize="0"/>
          <p:nvPr/>
        </p:nvPicPr>
        <p:blipFill>
          <a:blip r:embed="rId3">
            <a:alphaModFix/>
          </a:blip>
          <a:stretch>
            <a:fillRect/>
          </a:stretch>
        </p:blipFill>
        <p:spPr>
          <a:xfrm>
            <a:off x="5189175" y="1318650"/>
            <a:ext cx="2994206" cy="2984850"/>
          </a:xfrm>
          <a:prstGeom prst="rect">
            <a:avLst/>
          </a:prstGeom>
          <a:noFill/>
          <a:ln>
            <a:noFill/>
          </a:ln>
        </p:spPr>
      </p:pic>
      <p:sp>
        <p:nvSpPr>
          <p:cNvPr id="167" name="Shape 167"/>
          <p:cNvSpPr txBox="1"/>
          <p:nvPr/>
        </p:nvSpPr>
        <p:spPr>
          <a:xfrm>
            <a:off x="5302750" y="4339975"/>
            <a:ext cx="2956500" cy="249300"/>
          </a:xfrm>
          <a:prstGeom prst="rect">
            <a:avLst/>
          </a:prstGeom>
          <a:noFill/>
          <a:ln>
            <a:noFill/>
          </a:ln>
        </p:spPr>
        <p:txBody>
          <a:bodyPr wrap="square" lIns="91425" tIns="91425" rIns="91425" bIns="91425" anchor="t" anchorCtr="0">
            <a:noAutofit/>
          </a:bodyPr>
          <a:lstStyle/>
          <a:p>
            <a:pPr lvl="0" algn="r" rtl="0">
              <a:spcBef>
                <a:spcPts val="0"/>
              </a:spcBef>
              <a:buNone/>
            </a:pPr>
            <a:r>
              <a:rPr lang="en" sz="800"/>
              <a:t>Reproduced with permission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rtl="0">
              <a:spcBef>
                <a:spcPts val="0"/>
              </a:spcBef>
              <a:buNone/>
            </a:pPr>
            <a:r>
              <a:rPr lang="en">
                <a:latin typeface="Helvetica" charset="0"/>
                <a:ea typeface="Helvetica" charset="0"/>
                <a:cs typeface="Helvetica" charset="0"/>
              </a:rPr>
              <a:t>Pocock Belt</a:t>
            </a:r>
          </a:p>
        </p:txBody>
      </p:sp>
      <p:sp>
        <p:nvSpPr>
          <p:cNvPr id="173" name="Shape 173"/>
          <p:cNvSpPr txBox="1">
            <a:spLocks noGrp="1"/>
          </p:cNvSpPr>
          <p:nvPr>
            <p:ph type="body" idx="1"/>
          </p:nvPr>
        </p:nvSpPr>
        <p:spPr>
          <a:xfrm>
            <a:off x="729450" y="2078875"/>
            <a:ext cx="3060600" cy="2261100"/>
          </a:xfrm>
          <a:prstGeom prst="rect">
            <a:avLst/>
          </a:prstGeom>
        </p:spPr>
        <p:txBody>
          <a:bodyPr wrap="square" lIns="91425" tIns="91425" rIns="91425" bIns="91425" anchor="t" anchorCtr="0">
            <a:noAutofit/>
          </a:bodyPr>
          <a:lstStyle/>
          <a:p>
            <a:pPr marL="457200" lvl="0" indent="-342900" rtl="0">
              <a:spcBef>
                <a:spcPts val="0"/>
              </a:spcBef>
              <a:spcAft>
                <a:spcPts val="0"/>
              </a:spcAft>
              <a:buClr>
                <a:srgbClr val="444444"/>
              </a:buClr>
              <a:buSzPct val="100000"/>
              <a:buFont typeface="Arial"/>
            </a:pPr>
            <a:r>
              <a:rPr lang="en" sz="1800" dirty="0">
                <a:solidFill>
                  <a:srgbClr val="444444"/>
                </a:solidFill>
                <a:highlight>
                  <a:srgbClr val="FFFFFF"/>
                </a:highlight>
                <a:latin typeface="Helvetica" charset="0"/>
                <a:ea typeface="Helvetica" charset="0"/>
                <a:cs typeface="Helvetica" charset="0"/>
                <a:sym typeface="Arial"/>
              </a:rPr>
              <a:t>Passed down from walk-on to walk-on</a:t>
            </a:r>
          </a:p>
          <a:p>
            <a:pPr marL="457200" lvl="0" indent="-342900" rtl="0">
              <a:spcBef>
                <a:spcPts val="0"/>
              </a:spcBef>
              <a:buClr>
                <a:srgbClr val="444444"/>
              </a:buClr>
              <a:buSzPct val="100000"/>
              <a:buFont typeface="Arial"/>
            </a:pPr>
            <a:r>
              <a:rPr lang="en" sz="1800" dirty="0">
                <a:solidFill>
                  <a:srgbClr val="444444"/>
                </a:solidFill>
                <a:highlight>
                  <a:srgbClr val="FFFFFF"/>
                </a:highlight>
                <a:latin typeface="Helvetica" charset="0"/>
                <a:ea typeface="Helvetica" charset="0"/>
                <a:cs typeface="Helvetica" charset="0"/>
                <a:sym typeface="Arial"/>
              </a:rPr>
              <a:t>Strap used to tie down boats repurposed as belt</a:t>
            </a:r>
          </a:p>
        </p:txBody>
      </p:sp>
      <p:pic>
        <p:nvPicPr>
          <p:cNvPr id="174" name="Shape 174"/>
          <p:cNvPicPr preferRelativeResize="0"/>
          <p:nvPr/>
        </p:nvPicPr>
        <p:blipFill rotWithShape="1">
          <a:blip r:embed="rId3">
            <a:alphaModFix/>
          </a:blip>
          <a:srcRect l="17031" t="6091" r="7205" b="18145"/>
          <a:stretch/>
        </p:blipFill>
        <p:spPr>
          <a:xfrm>
            <a:off x="3914313" y="1318675"/>
            <a:ext cx="2238624" cy="2984832"/>
          </a:xfrm>
          <a:prstGeom prst="rect">
            <a:avLst/>
          </a:prstGeom>
          <a:noFill/>
          <a:ln>
            <a:noFill/>
          </a:ln>
        </p:spPr>
      </p:pic>
      <p:pic>
        <p:nvPicPr>
          <p:cNvPr id="175" name="Shape 175"/>
          <p:cNvPicPr preferRelativeResize="0"/>
          <p:nvPr/>
        </p:nvPicPr>
        <p:blipFill>
          <a:blip r:embed="rId4">
            <a:alphaModFix/>
          </a:blip>
          <a:stretch>
            <a:fillRect/>
          </a:stretch>
        </p:blipFill>
        <p:spPr>
          <a:xfrm>
            <a:off x="6533690" y="1318663"/>
            <a:ext cx="2238641" cy="29848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rtl="0">
              <a:spcBef>
                <a:spcPts val="0"/>
              </a:spcBef>
              <a:buNone/>
            </a:pPr>
            <a:r>
              <a:rPr lang="en">
                <a:latin typeface="Helvetica" charset="0"/>
                <a:ea typeface="Helvetica" charset="0"/>
                <a:cs typeface="Helvetica" charset="0"/>
              </a:rPr>
              <a:t>Row2K Shirt</a:t>
            </a:r>
          </a:p>
        </p:txBody>
      </p:sp>
      <p:sp>
        <p:nvSpPr>
          <p:cNvPr id="181" name="Shape 181"/>
          <p:cNvSpPr txBox="1">
            <a:spLocks noGrp="1"/>
          </p:cNvSpPr>
          <p:nvPr>
            <p:ph type="body" idx="1"/>
          </p:nvPr>
        </p:nvSpPr>
        <p:spPr>
          <a:xfrm>
            <a:off x="729450" y="2078875"/>
            <a:ext cx="3780000" cy="2261100"/>
          </a:xfrm>
          <a:prstGeom prst="rect">
            <a:avLst/>
          </a:prstGeom>
        </p:spPr>
        <p:txBody>
          <a:bodyPr wrap="square" lIns="91425" tIns="91425" rIns="91425" bIns="91425" anchor="t" anchorCtr="0">
            <a:noAutofit/>
          </a:bodyPr>
          <a:lstStyle/>
          <a:p>
            <a:pPr marL="457200" lvl="0" indent="-342900" rtl="0">
              <a:spcBef>
                <a:spcPts val="0"/>
              </a:spcBef>
              <a:spcAft>
                <a:spcPts val="0"/>
              </a:spcAft>
              <a:buClr>
                <a:srgbClr val="444444"/>
              </a:buClr>
              <a:buSzPct val="100000"/>
              <a:buFont typeface="Arial"/>
            </a:pPr>
            <a:r>
              <a:rPr lang="en" sz="1800" dirty="0">
                <a:solidFill>
                  <a:srgbClr val="444444"/>
                </a:solidFill>
                <a:highlight>
                  <a:srgbClr val="FFFFFF"/>
                </a:highlight>
                <a:latin typeface="Helvetica" charset="0"/>
                <a:ea typeface="Helvetica" charset="0"/>
                <a:cs typeface="Helvetica" charset="0"/>
                <a:sym typeface="Arial"/>
              </a:rPr>
              <a:t>Given to the athlete who knows the most about rowing statistics</a:t>
            </a:r>
          </a:p>
          <a:p>
            <a:pPr marL="457200" lvl="0" indent="-342900" rtl="0">
              <a:spcBef>
                <a:spcPts val="0"/>
              </a:spcBef>
              <a:buClr>
                <a:srgbClr val="444444"/>
              </a:buClr>
              <a:buSzPct val="100000"/>
              <a:buFont typeface="Arial"/>
            </a:pPr>
            <a:r>
              <a:rPr lang="en" sz="1800" dirty="0">
                <a:solidFill>
                  <a:srgbClr val="444444"/>
                </a:solidFill>
                <a:highlight>
                  <a:srgbClr val="FFFFFF"/>
                </a:highlight>
                <a:latin typeface="Helvetica" charset="0"/>
                <a:ea typeface="Helvetica" charset="0"/>
                <a:cs typeface="Helvetica" charset="0"/>
                <a:sym typeface="Arial"/>
              </a:rPr>
              <a:t>Reflects knowledge and commitment to sport</a:t>
            </a:r>
          </a:p>
        </p:txBody>
      </p:sp>
      <p:pic>
        <p:nvPicPr>
          <p:cNvPr id="182" name="Shape 182"/>
          <p:cNvPicPr preferRelativeResize="0"/>
          <p:nvPr/>
        </p:nvPicPr>
        <p:blipFill>
          <a:blip r:embed="rId3">
            <a:alphaModFix/>
          </a:blip>
          <a:stretch>
            <a:fillRect/>
          </a:stretch>
        </p:blipFill>
        <p:spPr>
          <a:xfrm>
            <a:off x="5287772" y="826375"/>
            <a:ext cx="3013424" cy="40179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latin typeface="Helvetica" charset="0"/>
                <a:ea typeface="Helvetica" charset="0"/>
                <a:cs typeface="Helvetica" charset="0"/>
              </a:rPr>
              <a:t>Insights and Conclusions</a:t>
            </a:r>
          </a:p>
        </p:txBody>
      </p:sp>
      <p:sp>
        <p:nvSpPr>
          <p:cNvPr id="188" name="Shape 188"/>
          <p:cNvSpPr txBox="1">
            <a:spLocks noGrp="1"/>
          </p:cNvSpPr>
          <p:nvPr>
            <p:ph type="body" idx="1"/>
          </p:nvPr>
        </p:nvSpPr>
        <p:spPr>
          <a:xfrm>
            <a:off x="687375" y="1884900"/>
            <a:ext cx="4435200" cy="2541900"/>
          </a:xfrm>
          <a:prstGeom prst="rect">
            <a:avLst/>
          </a:prstGeom>
        </p:spPr>
        <p:txBody>
          <a:bodyPr wrap="square" lIns="91425" tIns="91425" rIns="91425" bIns="91425" anchor="t" anchorCtr="0">
            <a:noAutofit/>
          </a:bodyPr>
          <a:lstStyle/>
          <a:p>
            <a:pPr marL="457200" lvl="0" indent="-317500" rtl="0">
              <a:spcBef>
                <a:spcPts val="0"/>
              </a:spcBef>
              <a:spcAft>
                <a:spcPts val="0"/>
              </a:spcAft>
              <a:buSzPct val="100000"/>
            </a:pPr>
            <a:r>
              <a:rPr lang="en" sz="1400" dirty="0">
                <a:latin typeface="Helvetica" charset="0"/>
                <a:ea typeface="Helvetica" charset="0"/>
                <a:cs typeface="Helvetica" charset="0"/>
              </a:rPr>
              <a:t>Folklore revolves around:</a:t>
            </a:r>
          </a:p>
          <a:p>
            <a:pPr marL="914400" lvl="1" indent="-317500" rtl="0">
              <a:spcBef>
                <a:spcPts val="0"/>
              </a:spcBef>
              <a:spcAft>
                <a:spcPts val="0"/>
              </a:spcAft>
              <a:buSzPct val="100000"/>
            </a:pPr>
            <a:r>
              <a:rPr lang="en" sz="1400" dirty="0">
                <a:latin typeface="Helvetica" charset="0"/>
                <a:ea typeface="Helvetica" charset="0"/>
                <a:cs typeface="Helvetica" charset="0"/>
              </a:rPr>
              <a:t> Sharing common struggles</a:t>
            </a:r>
          </a:p>
          <a:p>
            <a:pPr marL="914400" lvl="1" indent="-317500" rtl="0">
              <a:spcBef>
                <a:spcPts val="0"/>
              </a:spcBef>
              <a:spcAft>
                <a:spcPts val="0"/>
              </a:spcAft>
              <a:buSzPct val="100000"/>
            </a:pPr>
            <a:r>
              <a:rPr lang="en" sz="1400" dirty="0">
                <a:latin typeface="Helvetica" charset="0"/>
                <a:ea typeface="Helvetica" charset="0"/>
                <a:cs typeface="Helvetica" charset="0"/>
              </a:rPr>
              <a:t>Acknowledging and remembering past performance/performers</a:t>
            </a:r>
          </a:p>
          <a:p>
            <a:pPr marL="914400" lvl="1" indent="-317500" rtl="0">
              <a:spcBef>
                <a:spcPts val="0"/>
              </a:spcBef>
              <a:spcAft>
                <a:spcPts val="0"/>
              </a:spcAft>
              <a:buSzPct val="100000"/>
            </a:pPr>
            <a:r>
              <a:rPr lang="en" sz="1400" dirty="0">
                <a:latin typeface="Helvetica" charset="0"/>
                <a:ea typeface="Helvetica" charset="0"/>
                <a:cs typeface="Helvetica" charset="0"/>
              </a:rPr>
              <a:t>Recognizing great performance or personal growth in individuals</a:t>
            </a:r>
          </a:p>
          <a:p>
            <a:pPr marL="914400" lvl="1" indent="-317500" rtl="0">
              <a:spcBef>
                <a:spcPts val="0"/>
              </a:spcBef>
              <a:spcAft>
                <a:spcPts val="0"/>
              </a:spcAft>
              <a:buSzPct val="100000"/>
            </a:pPr>
            <a:r>
              <a:rPr lang="en" sz="1400" dirty="0">
                <a:latin typeface="Helvetica" charset="0"/>
                <a:ea typeface="Helvetica" charset="0"/>
                <a:cs typeface="Helvetica" charset="0"/>
              </a:rPr>
              <a:t>Promoting team bonding</a:t>
            </a:r>
          </a:p>
          <a:p>
            <a:pPr marL="457200" lvl="0" indent="-317500" rtl="0">
              <a:spcBef>
                <a:spcPts val="0"/>
              </a:spcBef>
              <a:spcAft>
                <a:spcPts val="0"/>
              </a:spcAft>
              <a:buSzPct val="100000"/>
            </a:pPr>
            <a:r>
              <a:rPr lang="en" sz="1400" dirty="0">
                <a:latin typeface="Helvetica" charset="0"/>
                <a:ea typeface="Helvetica" charset="0"/>
                <a:cs typeface="Helvetica" charset="0"/>
              </a:rPr>
              <a:t>Multi-generational:</a:t>
            </a:r>
          </a:p>
          <a:p>
            <a:pPr marL="914400" lvl="1" indent="-317500"/>
            <a:r>
              <a:rPr lang="en" sz="1400" dirty="0">
                <a:latin typeface="Helvetica" charset="0"/>
                <a:ea typeface="Helvetica" charset="0"/>
                <a:cs typeface="Helvetica" charset="0"/>
              </a:rPr>
              <a:t>Passed down from older </a:t>
            </a:r>
            <a:r>
              <a:rPr lang="en" sz="1400" dirty="0" smtClean="0">
                <a:latin typeface="Helvetica" charset="0"/>
                <a:ea typeface="Helvetica" charset="0"/>
                <a:cs typeface="Helvetica" charset="0"/>
              </a:rPr>
              <a:t>to </a:t>
            </a:r>
            <a:r>
              <a:rPr lang="en" sz="1400" dirty="0" smtClean="0">
                <a:latin typeface="Helvetica" charset="0"/>
                <a:ea typeface="Helvetica" charset="0"/>
                <a:cs typeface="Helvetica" charset="0"/>
              </a:rPr>
              <a:t>newer</a:t>
            </a:r>
            <a:r>
              <a:rPr lang="en-US" sz="1400" dirty="0">
                <a:latin typeface="Helvetica" charset="0"/>
                <a:ea typeface="Helvetica" charset="0"/>
                <a:cs typeface="Helvetica" charset="0"/>
              </a:rPr>
              <a:t> </a:t>
            </a:r>
            <a:r>
              <a:rPr lang="en" sz="1400" dirty="0" smtClean="0">
                <a:latin typeface="Helvetica" charset="0"/>
                <a:ea typeface="Helvetica" charset="0"/>
                <a:cs typeface="Helvetica" charset="0"/>
              </a:rPr>
              <a:t>rowers </a:t>
            </a:r>
            <a:endParaRPr lang="en" sz="1400" dirty="0">
              <a:latin typeface="Helvetica" charset="0"/>
              <a:ea typeface="Helvetica" charset="0"/>
              <a:cs typeface="Helvetica" charset="0"/>
            </a:endParaRPr>
          </a:p>
        </p:txBody>
      </p:sp>
      <p:pic>
        <p:nvPicPr>
          <p:cNvPr id="189" name="Shape 189"/>
          <p:cNvPicPr preferRelativeResize="0"/>
          <p:nvPr/>
        </p:nvPicPr>
        <p:blipFill rotWithShape="1">
          <a:blip r:embed="rId3">
            <a:alphaModFix/>
          </a:blip>
          <a:srcRect r="16534"/>
          <a:stretch/>
        </p:blipFill>
        <p:spPr>
          <a:xfrm>
            <a:off x="5314125" y="1940950"/>
            <a:ext cx="3605448" cy="24298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dirty="0">
                <a:latin typeface="Helvetica" charset="0"/>
                <a:ea typeface="Helvetica" charset="0"/>
                <a:cs typeface="Helvetica" charset="0"/>
              </a:rPr>
              <a:t>Overview</a:t>
            </a:r>
          </a:p>
        </p:txBody>
      </p:sp>
      <p:sp>
        <p:nvSpPr>
          <p:cNvPr id="94" name="Shape 94"/>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marL="457200" lvl="0" indent="-311150" rtl="0">
              <a:lnSpc>
                <a:spcPct val="150000"/>
              </a:lnSpc>
              <a:spcBef>
                <a:spcPts val="0"/>
              </a:spcBef>
              <a:spcAft>
                <a:spcPts val="0"/>
              </a:spcAft>
            </a:pPr>
            <a:r>
              <a:rPr lang="en">
                <a:latin typeface="Helvetica" charset="0"/>
                <a:ea typeface="Helvetica" charset="0"/>
                <a:cs typeface="Helvetica" charset="0"/>
              </a:rPr>
              <a:t>We collected 18 pieces of lightweight rowing folklore</a:t>
            </a:r>
          </a:p>
          <a:p>
            <a:pPr marL="457200" lvl="0" indent="-311150" rtl="0">
              <a:lnSpc>
                <a:spcPct val="150000"/>
              </a:lnSpc>
              <a:spcBef>
                <a:spcPts val="0"/>
              </a:spcBef>
              <a:spcAft>
                <a:spcPts val="0"/>
              </a:spcAft>
            </a:pPr>
            <a:r>
              <a:rPr lang="en">
                <a:latin typeface="Helvetica" charset="0"/>
                <a:ea typeface="Helvetica" charset="0"/>
                <a:cs typeface="Helvetica" charset="0"/>
              </a:rPr>
              <a:t>Background into Lightweight Rowing</a:t>
            </a:r>
          </a:p>
          <a:p>
            <a:pPr marL="457200" lvl="0" indent="-311150" rtl="0">
              <a:lnSpc>
                <a:spcPct val="150000"/>
              </a:lnSpc>
              <a:spcBef>
                <a:spcPts val="0"/>
              </a:spcBef>
              <a:spcAft>
                <a:spcPts val="0"/>
              </a:spcAft>
            </a:pPr>
            <a:r>
              <a:rPr lang="en">
                <a:latin typeface="Helvetica" charset="0"/>
                <a:ea typeface="Helvetica" charset="0"/>
                <a:cs typeface="Helvetica" charset="0"/>
              </a:rPr>
              <a:t>Customary Folklore</a:t>
            </a:r>
          </a:p>
          <a:p>
            <a:pPr marL="457200" lvl="0" indent="-311150" rtl="0">
              <a:lnSpc>
                <a:spcPct val="150000"/>
              </a:lnSpc>
              <a:spcBef>
                <a:spcPts val="0"/>
              </a:spcBef>
              <a:spcAft>
                <a:spcPts val="0"/>
              </a:spcAft>
            </a:pPr>
            <a:r>
              <a:rPr lang="en">
                <a:latin typeface="Helvetica" charset="0"/>
                <a:ea typeface="Helvetica" charset="0"/>
                <a:cs typeface="Helvetica" charset="0"/>
              </a:rPr>
              <a:t>Verbal Folklore</a:t>
            </a:r>
          </a:p>
          <a:p>
            <a:pPr marL="457200" lvl="0" indent="-311150" rtl="0">
              <a:lnSpc>
                <a:spcPct val="150000"/>
              </a:lnSpc>
              <a:spcBef>
                <a:spcPts val="0"/>
              </a:spcBef>
              <a:spcAft>
                <a:spcPts val="0"/>
              </a:spcAft>
            </a:pPr>
            <a:r>
              <a:rPr lang="en">
                <a:latin typeface="Helvetica" charset="0"/>
                <a:ea typeface="Helvetica" charset="0"/>
                <a:cs typeface="Helvetica" charset="0"/>
              </a:rPr>
              <a:t>Material Folklore</a:t>
            </a:r>
          </a:p>
          <a:p>
            <a:pPr marL="457200" lvl="0" indent="-311150">
              <a:lnSpc>
                <a:spcPct val="150000"/>
              </a:lnSpc>
              <a:spcBef>
                <a:spcPts val="0"/>
              </a:spcBef>
            </a:pPr>
            <a:r>
              <a:rPr lang="en">
                <a:latin typeface="Helvetica" charset="0"/>
                <a:ea typeface="Helvetica" charset="0"/>
                <a:cs typeface="Helvetica" charset="0"/>
              </a:rPr>
              <a:t>Interpretations and conclusion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729450" y="1336938"/>
            <a:ext cx="7688700" cy="535200"/>
          </a:xfrm>
          <a:prstGeom prst="rect">
            <a:avLst/>
          </a:prstGeom>
        </p:spPr>
        <p:txBody>
          <a:bodyPr wrap="square" lIns="91425" tIns="91425" rIns="91425" bIns="91425" anchor="t" anchorCtr="0">
            <a:noAutofit/>
          </a:bodyPr>
          <a:lstStyle/>
          <a:p>
            <a:pPr lvl="0">
              <a:spcBef>
                <a:spcPts val="0"/>
              </a:spcBef>
              <a:buNone/>
            </a:pPr>
            <a:r>
              <a:rPr lang="en" dirty="0">
                <a:latin typeface="Helvetica" charset="0"/>
                <a:ea typeface="Helvetica" charset="0"/>
                <a:cs typeface="Helvetica" charset="0"/>
              </a:rPr>
              <a:t>Background</a:t>
            </a:r>
          </a:p>
        </p:txBody>
      </p:sp>
      <p:sp>
        <p:nvSpPr>
          <p:cNvPr id="100" name="Shape 100"/>
          <p:cNvSpPr txBox="1">
            <a:spLocks noGrp="1"/>
          </p:cNvSpPr>
          <p:nvPr>
            <p:ph type="body" idx="1"/>
          </p:nvPr>
        </p:nvSpPr>
        <p:spPr>
          <a:xfrm>
            <a:off x="729450" y="2097163"/>
            <a:ext cx="7688700" cy="2261100"/>
          </a:xfrm>
          <a:prstGeom prst="rect">
            <a:avLst/>
          </a:prstGeom>
        </p:spPr>
        <p:txBody>
          <a:bodyPr wrap="square" lIns="91425" tIns="91425" rIns="91425" bIns="91425" anchor="t" anchorCtr="0">
            <a:noAutofit/>
          </a:bodyPr>
          <a:lstStyle/>
          <a:p>
            <a:pPr lvl="0" rtl="0">
              <a:lnSpc>
                <a:spcPct val="150000"/>
              </a:lnSpc>
              <a:spcBef>
                <a:spcPts val="0"/>
              </a:spcBef>
              <a:spcAft>
                <a:spcPts val="0"/>
              </a:spcAft>
              <a:buNone/>
            </a:pPr>
            <a:r>
              <a:rPr lang="en">
                <a:solidFill>
                  <a:srgbClr val="000000"/>
                </a:solidFill>
                <a:latin typeface="Helvetica" charset="0"/>
                <a:ea typeface="Helvetica" charset="0"/>
                <a:cs typeface="Helvetica" charset="0"/>
              </a:rPr>
              <a:t>The Dartmouth lightweight rowing team is an exclusive and cohesive group that shares their sport as a common factor. They spend a significant amount of their time together, sharing practices, workout sessions, meals, friends, fraternities. Over time and many generations of class years, the team has developed a unique series of behaviors, manifested in rituals, legends, jokes, and more.</a:t>
            </a:r>
          </a:p>
          <a:p>
            <a:pPr lvl="0">
              <a:spcBef>
                <a:spcPts val="0"/>
              </a:spcBef>
              <a:buNone/>
            </a:pPr>
            <a:endParaRPr>
              <a:latin typeface="Helvetica" charset="0"/>
              <a:ea typeface="Helvetica" charset="0"/>
              <a:cs typeface="Helvetica"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729450" y="1336938"/>
            <a:ext cx="7688700" cy="535200"/>
          </a:xfrm>
          <a:prstGeom prst="rect">
            <a:avLst/>
          </a:prstGeom>
        </p:spPr>
        <p:txBody>
          <a:bodyPr wrap="square" lIns="91425" tIns="91425" rIns="91425" bIns="91425" anchor="t" anchorCtr="0">
            <a:noAutofit/>
          </a:bodyPr>
          <a:lstStyle/>
          <a:p>
            <a:pPr lvl="0">
              <a:spcBef>
                <a:spcPts val="0"/>
              </a:spcBef>
              <a:buNone/>
            </a:pPr>
            <a:r>
              <a:rPr lang="en" dirty="0">
                <a:latin typeface="Helvetica" charset="0"/>
                <a:ea typeface="Helvetica" charset="0"/>
                <a:cs typeface="Helvetica" charset="0"/>
              </a:rPr>
              <a:t>Customary Folklore</a:t>
            </a:r>
          </a:p>
        </p:txBody>
      </p:sp>
      <p:sp>
        <p:nvSpPr>
          <p:cNvPr id="106" name="Shape 106"/>
          <p:cNvSpPr txBox="1">
            <a:spLocks noGrp="1"/>
          </p:cNvSpPr>
          <p:nvPr>
            <p:ph type="body" idx="1"/>
          </p:nvPr>
        </p:nvSpPr>
        <p:spPr>
          <a:xfrm>
            <a:off x="729450" y="2097163"/>
            <a:ext cx="7688700" cy="2261100"/>
          </a:xfrm>
          <a:prstGeom prst="rect">
            <a:avLst/>
          </a:prstGeom>
        </p:spPr>
        <p:txBody>
          <a:bodyPr wrap="square" lIns="91425" tIns="91425" rIns="91425" bIns="91425" anchor="t" anchorCtr="0">
            <a:noAutofit/>
          </a:bodyPr>
          <a:lstStyle/>
          <a:p>
            <a:pPr lvl="0" rtl="0">
              <a:lnSpc>
                <a:spcPct val="120000"/>
              </a:lnSpc>
              <a:spcBef>
                <a:spcPts val="0"/>
              </a:spcBef>
              <a:spcAft>
                <a:spcPts val="0"/>
              </a:spcAft>
              <a:buNone/>
            </a:pPr>
            <a:r>
              <a:rPr lang="en">
                <a:solidFill>
                  <a:srgbClr val="444444"/>
                </a:solidFill>
                <a:latin typeface="Helvetica" charset="0"/>
                <a:ea typeface="Helvetica" charset="0"/>
                <a:cs typeface="Helvetica" charset="0"/>
              </a:rPr>
              <a:t>Examples</a:t>
            </a:r>
          </a:p>
          <a:p>
            <a:pPr lvl="0" rtl="0">
              <a:lnSpc>
                <a:spcPct val="120000"/>
              </a:lnSpc>
              <a:spcBef>
                <a:spcPts val="0"/>
              </a:spcBef>
              <a:spcAft>
                <a:spcPts val="0"/>
              </a:spcAft>
              <a:buNone/>
            </a:pPr>
            <a:endParaRPr>
              <a:solidFill>
                <a:srgbClr val="444444"/>
              </a:solidFill>
              <a:latin typeface="Helvetica" charset="0"/>
              <a:ea typeface="Helvetica" charset="0"/>
              <a:cs typeface="Helvetica" charset="0"/>
            </a:endParaRPr>
          </a:p>
          <a:p>
            <a:pPr marL="457200" lvl="0" indent="-311150" rtl="0">
              <a:lnSpc>
                <a:spcPct val="150000"/>
              </a:lnSpc>
              <a:spcBef>
                <a:spcPts val="0"/>
              </a:spcBef>
              <a:spcAft>
                <a:spcPts val="0"/>
              </a:spcAft>
            </a:pPr>
            <a:r>
              <a:rPr lang="en">
                <a:latin typeface="Helvetica" charset="0"/>
                <a:ea typeface="Helvetica" charset="0"/>
                <a:cs typeface="Helvetica" charset="0"/>
              </a:rPr>
              <a:t>Weight cutting</a:t>
            </a:r>
          </a:p>
          <a:p>
            <a:pPr marL="457200" lvl="0" indent="-311150" rtl="0">
              <a:lnSpc>
                <a:spcPct val="150000"/>
              </a:lnSpc>
              <a:spcBef>
                <a:spcPts val="0"/>
              </a:spcBef>
              <a:spcAft>
                <a:spcPts val="0"/>
              </a:spcAft>
            </a:pPr>
            <a:r>
              <a:rPr lang="en">
                <a:latin typeface="Helvetica" charset="0"/>
                <a:ea typeface="Helvetica" charset="0"/>
                <a:cs typeface="Helvetica" charset="0"/>
              </a:rPr>
              <a:t>Greek yogurt and cinnamon</a:t>
            </a:r>
          </a:p>
          <a:p>
            <a:pPr marL="457200" lvl="0" indent="-311150" rtl="0">
              <a:lnSpc>
                <a:spcPct val="150000"/>
              </a:lnSpc>
              <a:spcBef>
                <a:spcPts val="0"/>
              </a:spcBef>
              <a:spcAft>
                <a:spcPts val="0"/>
              </a:spcAft>
            </a:pPr>
            <a:r>
              <a:rPr lang="en">
                <a:solidFill>
                  <a:srgbClr val="444444"/>
                </a:solidFill>
                <a:latin typeface="Helvetica" charset="0"/>
                <a:ea typeface="Helvetica" charset="0"/>
                <a:cs typeface="Helvetica" charset="0"/>
              </a:rPr>
              <a:t>Post-practice chant (also verbal)</a:t>
            </a:r>
          </a:p>
          <a:p>
            <a:pPr lvl="0" rtl="0">
              <a:lnSpc>
                <a:spcPct val="150000"/>
              </a:lnSpc>
              <a:spcBef>
                <a:spcPts val="0"/>
              </a:spcBef>
              <a:buNone/>
            </a:pPr>
            <a:endParaRPr>
              <a:latin typeface="Helvetica" charset="0"/>
              <a:ea typeface="Helvetica" charset="0"/>
              <a:cs typeface="Helvetica"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latin typeface="Helvetica" charset="0"/>
                <a:ea typeface="Helvetica" charset="0"/>
                <a:cs typeface="Helvetica" charset="0"/>
              </a:rPr>
              <a:t>Weight Cutting Rituals</a:t>
            </a:r>
          </a:p>
        </p:txBody>
      </p:sp>
      <p:sp>
        <p:nvSpPr>
          <p:cNvPr id="112" name="Shape 112"/>
          <p:cNvSpPr txBox="1">
            <a:spLocks noGrp="1"/>
          </p:cNvSpPr>
          <p:nvPr>
            <p:ph type="body" idx="1"/>
          </p:nvPr>
        </p:nvSpPr>
        <p:spPr>
          <a:xfrm>
            <a:off x="729450" y="2078875"/>
            <a:ext cx="5003100" cy="2460300"/>
          </a:xfrm>
          <a:prstGeom prst="rect">
            <a:avLst/>
          </a:prstGeom>
        </p:spPr>
        <p:txBody>
          <a:bodyPr wrap="square" lIns="91425" tIns="91425" rIns="91425" bIns="91425" anchor="t" anchorCtr="0">
            <a:noAutofit/>
          </a:bodyPr>
          <a:lstStyle/>
          <a:p>
            <a:pPr lvl="0">
              <a:spcBef>
                <a:spcPts val="0"/>
              </a:spcBef>
              <a:buNone/>
            </a:pPr>
            <a:r>
              <a:rPr lang="en" dirty="0">
                <a:latin typeface="Helvetica" charset="0"/>
                <a:ea typeface="Helvetica" charset="0"/>
                <a:cs typeface="Helvetica" charset="0"/>
              </a:rPr>
              <a:t>Weight cutting is a central part of being a member of the D150 folk. As such, upperclassmen make sure to pass on key weight cutting rituals and tips to freshmen.</a:t>
            </a:r>
          </a:p>
          <a:p>
            <a:pPr lvl="0">
              <a:spcBef>
                <a:spcPts val="0"/>
              </a:spcBef>
              <a:buNone/>
            </a:pPr>
            <a:r>
              <a:rPr lang="en" dirty="0">
                <a:latin typeface="Helvetica" charset="0"/>
                <a:ea typeface="Helvetica" charset="0"/>
                <a:cs typeface="Helvetica" charset="0"/>
              </a:rPr>
              <a:t>Helps solidify team unity and identity by reinforcing a key folk-commonality.</a:t>
            </a:r>
          </a:p>
          <a:p>
            <a:pPr lvl="0">
              <a:spcBef>
                <a:spcPts val="0"/>
              </a:spcBef>
              <a:spcAft>
                <a:spcPts val="0"/>
              </a:spcAft>
              <a:buNone/>
            </a:pPr>
            <a:r>
              <a:rPr lang="en" dirty="0" smtClean="0">
                <a:latin typeface="Helvetica" charset="0"/>
                <a:ea typeface="Helvetica" charset="0"/>
                <a:cs typeface="Helvetica" charset="0"/>
              </a:rPr>
              <a:t>Ex:</a:t>
            </a:r>
          </a:p>
          <a:p>
            <a:pPr marL="457200" lvl="0" indent="-311150" rtl="0">
              <a:spcBef>
                <a:spcPts val="0"/>
              </a:spcBef>
              <a:spcAft>
                <a:spcPts val="0"/>
              </a:spcAft>
            </a:pPr>
            <a:r>
              <a:rPr lang="en" dirty="0" smtClean="0">
                <a:latin typeface="Helvetica" charset="0"/>
                <a:ea typeface="Helvetica" charset="0"/>
                <a:cs typeface="Helvetica" charset="0"/>
              </a:rPr>
              <a:t>Cutting carbs and sodium</a:t>
            </a:r>
          </a:p>
          <a:p>
            <a:pPr marL="457200" lvl="0" indent="-311150" rtl="0">
              <a:spcBef>
                <a:spcPts val="0"/>
              </a:spcBef>
              <a:spcAft>
                <a:spcPts val="0"/>
              </a:spcAft>
            </a:pPr>
            <a:r>
              <a:rPr lang="en" dirty="0" smtClean="0">
                <a:latin typeface="Helvetica" charset="0"/>
                <a:ea typeface="Helvetica" charset="0"/>
                <a:cs typeface="Helvetica" charset="0"/>
              </a:rPr>
              <a:t>Spitting</a:t>
            </a:r>
            <a:endParaRPr lang="en" dirty="0">
              <a:latin typeface="Helvetica" charset="0"/>
              <a:ea typeface="Helvetica" charset="0"/>
              <a:cs typeface="Helvetica" charset="0"/>
            </a:endParaRPr>
          </a:p>
          <a:p>
            <a:pPr marL="457200" lvl="0" indent="-311150">
              <a:spcBef>
                <a:spcPts val="0"/>
              </a:spcBef>
            </a:pPr>
            <a:r>
              <a:rPr lang="en" dirty="0">
                <a:latin typeface="Helvetica" charset="0"/>
                <a:ea typeface="Helvetica" charset="0"/>
                <a:cs typeface="Helvetica" charset="0"/>
              </a:rPr>
              <a:t>Avoiding water on weigh-in day</a:t>
            </a:r>
          </a:p>
        </p:txBody>
      </p:sp>
      <p:pic>
        <p:nvPicPr>
          <p:cNvPr id="113" name="Shape 113"/>
          <p:cNvPicPr preferRelativeResize="0"/>
          <p:nvPr/>
        </p:nvPicPr>
        <p:blipFill>
          <a:blip r:embed="rId3">
            <a:alphaModFix/>
          </a:blip>
          <a:stretch>
            <a:fillRect/>
          </a:stretch>
        </p:blipFill>
        <p:spPr>
          <a:xfrm>
            <a:off x="5774600" y="1803500"/>
            <a:ext cx="2643550" cy="2643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rtl="0">
              <a:spcBef>
                <a:spcPts val="0"/>
              </a:spcBef>
              <a:buNone/>
            </a:pPr>
            <a:r>
              <a:rPr lang="en">
                <a:latin typeface="Helvetica" charset="0"/>
                <a:ea typeface="Helvetica" charset="0"/>
                <a:cs typeface="Helvetica" charset="0"/>
              </a:rPr>
              <a:t>Greek Yogurt &amp; Cinnamon Superstition</a:t>
            </a:r>
          </a:p>
        </p:txBody>
      </p:sp>
      <p:sp>
        <p:nvSpPr>
          <p:cNvPr id="119" name="Shape 119"/>
          <p:cNvSpPr txBox="1">
            <a:spLocks noGrp="1"/>
          </p:cNvSpPr>
          <p:nvPr>
            <p:ph type="body" idx="1"/>
          </p:nvPr>
        </p:nvSpPr>
        <p:spPr>
          <a:xfrm>
            <a:off x="729450" y="2078875"/>
            <a:ext cx="4828800" cy="2410500"/>
          </a:xfrm>
          <a:prstGeom prst="rect">
            <a:avLst/>
          </a:prstGeom>
        </p:spPr>
        <p:txBody>
          <a:bodyPr wrap="square" lIns="91425" tIns="91425" rIns="91425" bIns="91425" anchor="t" anchorCtr="0">
            <a:noAutofit/>
          </a:bodyPr>
          <a:lstStyle/>
          <a:p>
            <a:pPr lvl="0" rtl="0">
              <a:spcBef>
                <a:spcPts val="0"/>
              </a:spcBef>
              <a:buNone/>
            </a:pPr>
            <a:r>
              <a:rPr lang="en" dirty="0">
                <a:latin typeface="Helvetica" charset="0"/>
                <a:ea typeface="Helvetica" charset="0"/>
                <a:cs typeface="Helvetica" charset="0"/>
              </a:rPr>
              <a:t>Rowers will only eat a bowl of Greek yogurt and cinnamon for dinner the Wednesdays before Friday weigh-ins</a:t>
            </a:r>
          </a:p>
          <a:p>
            <a:pPr marL="457200" lvl="0" indent="-311150" rtl="0">
              <a:spcBef>
                <a:spcPts val="0"/>
              </a:spcBef>
              <a:spcAft>
                <a:spcPts val="0"/>
              </a:spcAft>
            </a:pPr>
            <a:r>
              <a:rPr lang="en" dirty="0">
                <a:latin typeface="Helvetica" charset="0"/>
                <a:ea typeface="Helvetica" charset="0"/>
                <a:cs typeface="Helvetica" charset="0"/>
              </a:rPr>
              <a:t>Based on the superstition that avoiding a “normal” dinner will ensure that you will “make weight” (sub-160lbs)</a:t>
            </a:r>
          </a:p>
          <a:p>
            <a:pPr marL="457200" lvl="0" indent="-311150" rtl="0">
              <a:spcBef>
                <a:spcPts val="0"/>
              </a:spcBef>
              <a:spcAft>
                <a:spcPts val="0"/>
              </a:spcAft>
            </a:pPr>
            <a:r>
              <a:rPr lang="en" dirty="0">
                <a:latin typeface="Helvetica" charset="0"/>
                <a:ea typeface="Helvetica" charset="0"/>
                <a:cs typeface="Helvetica" charset="0"/>
              </a:rPr>
              <a:t>Reinforces a common struggle that D150 rowers face</a:t>
            </a:r>
          </a:p>
          <a:p>
            <a:pPr marL="457200" lvl="0" indent="-311150" rtl="0">
              <a:spcBef>
                <a:spcPts val="0"/>
              </a:spcBef>
            </a:pPr>
            <a:r>
              <a:rPr lang="en" dirty="0">
                <a:latin typeface="Helvetica" charset="0"/>
                <a:ea typeface="Helvetica" charset="0"/>
                <a:cs typeface="Helvetica" charset="0"/>
              </a:rPr>
              <a:t>Reinforces the common identity of this folk group</a:t>
            </a:r>
          </a:p>
        </p:txBody>
      </p:sp>
      <p:pic>
        <p:nvPicPr>
          <p:cNvPr id="120" name="Shape 120"/>
          <p:cNvPicPr preferRelativeResize="0"/>
          <p:nvPr/>
        </p:nvPicPr>
        <p:blipFill rotWithShape="1">
          <a:blip r:embed="rId3">
            <a:alphaModFix/>
          </a:blip>
          <a:srcRect r="22666"/>
          <a:stretch/>
        </p:blipFill>
        <p:spPr>
          <a:xfrm>
            <a:off x="5616800" y="1929425"/>
            <a:ext cx="2801349" cy="2410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rtl="0">
              <a:spcBef>
                <a:spcPts val="0"/>
              </a:spcBef>
              <a:buNone/>
            </a:pPr>
            <a:r>
              <a:rPr lang="en">
                <a:latin typeface="Helvetica" charset="0"/>
                <a:ea typeface="Helvetica" charset="0"/>
                <a:cs typeface="Helvetica" charset="0"/>
              </a:rPr>
              <a:t>Post-Practice Chant</a:t>
            </a:r>
          </a:p>
        </p:txBody>
      </p:sp>
      <p:sp>
        <p:nvSpPr>
          <p:cNvPr id="126" name="Shape 126"/>
          <p:cNvSpPr txBox="1">
            <a:spLocks noGrp="1"/>
          </p:cNvSpPr>
          <p:nvPr>
            <p:ph type="body" idx="1"/>
          </p:nvPr>
        </p:nvSpPr>
        <p:spPr>
          <a:xfrm>
            <a:off x="729450" y="2078875"/>
            <a:ext cx="3676800" cy="2261100"/>
          </a:xfrm>
          <a:prstGeom prst="rect">
            <a:avLst/>
          </a:prstGeom>
        </p:spPr>
        <p:txBody>
          <a:bodyPr wrap="square" lIns="91425" tIns="91425" rIns="91425" bIns="91425" anchor="t" anchorCtr="0">
            <a:noAutofit/>
          </a:bodyPr>
          <a:lstStyle/>
          <a:p>
            <a:pPr lvl="0">
              <a:lnSpc>
                <a:spcPct val="150000"/>
              </a:lnSpc>
              <a:spcBef>
                <a:spcPts val="0"/>
              </a:spcBef>
              <a:spcAft>
                <a:spcPts val="0"/>
              </a:spcAft>
              <a:buNone/>
            </a:pPr>
            <a:r>
              <a:rPr lang="en" dirty="0">
                <a:latin typeface="Helvetica" charset="0"/>
                <a:ea typeface="Helvetica" charset="0"/>
                <a:cs typeface="Helvetica" charset="0"/>
              </a:rPr>
              <a:t>Leader: </a:t>
            </a:r>
            <a:r>
              <a:rPr lang="en" dirty="0">
                <a:solidFill>
                  <a:srgbClr val="444444"/>
                </a:solidFill>
                <a:highlight>
                  <a:srgbClr val="FFFFFF"/>
                </a:highlight>
                <a:latin typeface="Helvetica" charset="0"/>
                <a:ea typeface="Helvetica" charset="0"/>
                <a:cs typeface="Helvetica" charset="0"/>
              </a:rPr>
              <a:t>“</a:t>
            </a:r>
            <a:r>
              <a:rPr lang="en" dirty="0" smtClean="0">
                <a:solidFill>
                  <a:srgbClr val="444444"/>
                </a:solidFill>
                <a:highlight>
                  <a:srgbClr val="FFFFFF"/>
                </a:highlight>
                <a:latin typeface="Helvetica" charset="0"/>
                <a:ea typeface="Helvetica" charset="0"/>
                <a:cs typeface="Helvetica" charset="0"/>
              </a:rPr>
              <a:t>Let</a:t>
            </a:r>
            <a:r>
              <a:rPr lang="en-US" dirty="0" smtClean="0">
                <a:solidFill>
                  <a:srgbClr val="444444"/>
                </a:solidFill>
                <a:highlight>
                  <a:srgbClr val="FFFFFF"/>
                </a:highlight>
                <a:latin typeface="Helvetica" charset="0"/>
                <a:ea typeface="Helvetica" charset="0"/>
                <a:cs typeface="Helvetica" charset="0"/>
              </a:rPr>
              <a:t>’</a:t>
            </a:r>
            <a:r>
              <a:rPr lang="en" dirty="0" smtClean="0">
                <a:solidFill>
                  <a:srgbClr val="444444"/>
                </a:solidFill>
                <a:highlight>
                  <a:srgbClr val="FFFFFF"/>
                </a:highlight>
                <a:latin typeface="Helvetica" charset="0"/>
                <a:ea typeface="Helvetica" charset="0"/>
                <a:cs typeface="Helvetica" charset="0"/>
              </a:rPr>
              <a:t>s </a:t>
            </a:r>
            <a:r>
              <a:rPr lang="en" dirty="0">
                <a:solidFill>
                  <a:srgbClr val="444444"/>
                </a:solidFill>
                <a:highlight>
                  <a:srgbClr val="FFFFFF"/>
                </a:highlight>
                <a:latin typeface="Helvetica" charset="0"/>
                <a:ea typeface="Helvetica" charset="0"/>
                <a:cs typeface="Helvetica" charset="0"/>
              </a:rPr>
              <a:t>get a ‘Green’ on 3!”</a:t>
            </a:r>
          </a:p>
          <a:p>
            <a:pPr lvl="0">
              <a:lnSpc>
                <a:spcPct val="150000"/>
              </a:lnSpc>
              <a:spcBef>
                <a:spcPts val="0"/>
              </a:spcBef>
              <a:spcAft>
                <a:spcPts val="0"/>
              </a:spcAft>
              <a:buNone/>
            </a:pPr>
            <a:r>
              <a:rPr lang="en" dirty="0">
                <a:latin typeface="Helvetica" charset="0"/>
                <a:ea typeface="Helvetica" charset="0"/>
                <a:cs typeface="Helvetica" charset="0"/>
              </a:rPr>
              <a:t>Everyone: </a:t>
            </a:r>
            <a:r>
              <a:rPr lang="en" dirty="0">
                <a:solidFill>
                  <a:srgbClr val="444444"/>
                </a:solidFill>
                <a:highlight>
                  <a:srgbClr val="FFFFFF"/>
                </a:highlight>
                <a:latin typeface="Helvetica" charset="0"/>
                <a:ea typeface="Helvetica" charset="0"/>
                <a:cs typeface="Helvetica" charset="0"/>
              </a:rPr>
              <a:t>“1, 2, 3 GREEN!”</a:t>
            </a:r>
          </a:p>
          <a:p>
            <a:pPr lvl="0">
              <a:spcBef>
                <a:spcPts val="0"/>
              </a:spcBef>
              <a:buNone/>
            </a:pPr>
            <a:endParaRPr dirty="0">
              <a:solidFill>
                <a:srgbClr val="444444"/>
              </a:solidFill>
              <a:highlight>
                <a:srgbClr val="FFFFFF"/>
              </a:highlight>
              <a:latin typeface="Helvetica" charset="0"/>
              <a:ea typeface="Helvetica" charset="0"/>
              <a:cs typeface="Helvetica" charset="0"/>
            </a:endParaRPr>
          </a:p>
          <a:p>
            <a:pPr marL="457200" lvl="0" indent="-311150" rtl="0">
              <a:spcBef>
                <a:spcPts val="0"/>
              </a:spcBef>
              <a:spcAft>
                <a:spcPts val="0"/>
              </a:spcAft>
              <a:buClr>
                <a:srgbClr val="444444"/>
              </a:buClr>
            </a:pPr>
            <a:r>
              <a:rPr lang="en" dirty="0">
                <a:solidFill>
                  <a:srgbClr val="444444"/>
                </a:solidFill>
                <a:highlight>
                  <a:srgbClr val="FFFFFF"/>
                </a:highlight>
                <a:latin typeface="Helvetica" charset="0"/>
                <a:ea typeface="Helvetica" charset="0"/>
                <a:cs typeface="Helvetica" charset="0"/>
              </a:rPr>
              <a:t>Performed at the end of each practice</a:t>
            </a:r>
          </a:p>
          <a:p>
            <a:pPr marL="457200" lvl="0" indent="-311150" rtl="0">
              <a:spcBef>
                <a:spcPts val="0"/>
              </a:spcBef>
              <a:buClr>
                <a:srgbClr val="444444"/>
              </a:buClr>
            </a:pPr>
            <a:r>
              <a:rPr lang="en" dirty="0">
                <a:solidFill>
                  <a:srgbClr val="444444"/>
                </a:solidFill>
                <a:highlight>
                  <a:srgbClr val="FFFFFF"/>
                </a:highlight>
                <a:latin typeface="Helvetica" charset="0"/>
                <a:ea typeface="Helvetica" charset="0"/>
                <a:cs typeface="Helvetica" charset="0"/>
              </a:rPr>
              <a:t>Encourages team cohesiveness and emphasis on group over individual</a:t>
            </a:r>
          </a:p>
        </p:txBody>
      </p:sp>
      <p:sp>
        <p:nvSpPr>
          <p:cNvPr id="127" name="Shape 127" title="Chant">
            <a:hlinkClick r:id="rId3"/>
          </p:cNvPr>
          <p:cNvSpPr/>
          <p:nvPr/>
        </p:nvSpPr>
        <p:spPr>
          <a:xfrm>
            <a:off x="4741400" y="1830650"/>
            <a:ext cx="3676750" cy="2757550"/>
          </a:xfrm>
          <a:prstGeom prst="rect">
            <a:avLst/>
          </a:prstGeom>
          <a:blipFill>
            <a:blip r:embed="rId4">
              <a:alphaModFix/>
            </a:blip>
            <a:stretch>
              <a:fillRect/>
            </a:stretch>
          </a:blipFill>
          <a:ln>
            <a:noFill/>
          </a:ln>
        </p:spPr>
      </p:sp>
      <p:sp>
        <p:nvSpPr>
          <p:cNvPr id="128" name="Shape 128"/>
          <p:cNvSpPr txBox="1"/>
          <p:nvPr/>
        </p:nvSpPr>
        <p:spPr>
          <a:xfrm>
            <a:off x="5537850" y="4588200"/>
            <a:ext cx="2956500" cy="249300"/>
          </a:xfrm>
          <a:prstGeom prst="rect">
            <a:avLst/>
          </a:prstGeom>
          <a:noFill/>
          <a:ln>
            <a:noFill/>
          </a:ln>
        </p:spPr>
        <p:txBody>
          <a:bodyPr wrap="square" lIns="91425" tIns="91425" rIns="91425" bIns="91425" anchor="t" anchorCtr="0">
            <a:noAutofit/>
          </a:bodyPr>
          <a:lstStyle/>
          <a:p>
            <a:pPr lvl="0" algn="r">
              <a:spcBef>
                <a:spcPts val="0"/>
              </a:spcBef>
              <a:buNone/>
            </a:pPr>
            <a:r>
              <a:rPr lang="en" sz="800"/>
              <a:t>Reproduced with permission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dirty="0">
                <a:latin typeface="Helvetica" charset="0"/>
                <a:ea typeface="Helvetica" charset="0"/>
                <a:cs typeface="Helvetica" charset="0"/>
              </a:rPr>
              <a:t>Verbal Folklore</a:t>
            </a:r>
          </a:p>
        </p:txBody>
      </p:sp>
      <p:sp>
        <p:nvSpPr>
          <p:cNvPr id="134" name="Shape 134"/>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lvl="0" rtl="0">
              <a:spcBef>
                <a:spcPts val="0"/>
              </a:spcBef>
              <a:buNone/>
            </a:pPr>
            <a:r>
              <a:rPr lang="en" dirty="0">
                <a:latin typeface="Helvetica" charset="0"/>
                <a:ea typeface="Helvetica" charset="0"/>
                <a:cs typeface="Helvetica" charset="0"/>
              </a:rPr>
              <a:t>Examples</a:t>
            </a:r>
          </a:p>
          <a:p>
            <a:pPr marL="457200" lvl="0" indent="-311150" rtl="0">
              <a:lnSpc>
                <a:spcPct val="150000"/>
              </a:lnSpc>
              <a:spcBef>
                <a:spcPts val="0"/>
              </a:spcBef>
              <a:spcAft>
                <a:spcPts val="0"/>
              </a:spcAft>
            </a:pPr>
            <a:r>
              <a:rPr lang="en" dirty="0">
                <a:latin typeface="Helvetica" charset="0"/>
                <a:ea typeface="Helvetica" charset="0"/>
                <a:cs typeface="Helvetica" charset="0"/>
              </a:rPr>
              <a:t>Lone Pine myth</a:t>
            </a:r>
          </a:p>
          <a:p>
            <a:pPr marL="457200" lvl="0" indent="-311150" rtl="0">
              <a:lnSpc>
                <a:spcPct val="150000"/>
              </a:lnSpc>
              <a:spcBef>
                <a:spcPts val="0"/>
              </a:spcBef>
              <a:spcAft>
                <a:spcPts val="0"/>
              </a:spcAft>
            </a:pPr>
            <a:r>
              <a:rPr lang="en" dirty="0">
                <a:latin typeface="Helvetica" charset="0"/>
                <a:ea typeface="Helvetica" charset="0"/>
                <a:cs typeface="Helvetica" charset="0"/>
              </a:rPr>
              <a:t>Alumni legend</a:t>
            </a:r>
          </a:p>
          <a:p>
            <a:pPr marL="457200" lvl="0" indent="-311150" rtl="0">
              <a:lnSpc>
                <a:spcPct val="150000"/>
              </a:lnSpc>
              <a:spcBef>
                <a:spcPts val="0"/>
              </a:spcBef>
            </a:pPr>
            <a:r>
              <a:rPr lang="en" dirty="0">
                <a:latin typeface="Helvetica" charset="0"/>
                <a:ea typeface="Helvetica" charset="0"/>
                <a:cs typeface="Helvetica" charset="0"/>
              </a:rPr>
              <a:t>Jokes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dirty="0">
                <a:latin typeface="Helvetica" charset="0"/>
                <a:ea typeface="Helvetica" charset="0"/>
                <a:cs typeface="Helvetica" charset="0"/>
              </a:rPr>
              <a:t>Lone Pine Myth</a:t>
            </a:r>
          </a:p>
        </p:txBody>
      </p:sp>
      <p:sp>
        <p:nvSpPr>
          <p:cNvPr id="140" name="Shape 140"/>
          <p:cNvSpPr txBox="1">
            <a:spLocks noGrp="1"/>
          </p:cNvSpPr>
          <p:nvPr>
            <p:ph type="body" idx="1"/>
          </p:nvPr>
        </p:nvSpPr>
        <p:spPr>
          <a:xfrm>
            <a:off x="729450" y="1941715"/>
            <a:ext cx="4988700" cy="2712600"/>
          </a:xfrm>
          <a:prstGeom prst="rect">
            <a:avLst/>
          </a:prstGeom>
        </p:spPr>
        <p:txBody>
          <a:bodyPr wrap="square" lIns="91425" tIns="91425" rIns="91425" bIns="91425" anchor="t" anchorCtr="0">
            <a:noAutofit/>
          </a:bodyPr>
          <a:lstStyle/>
          <a:p>
            <a:pPr lvl="0">
              <a:lnSpc>
                <a:spcPct val="150000"/>
              </a:lnSpc>
              <a:spcBef>
                <a:spcPts val="0"/>
              </a:spcBef>
              <a:buNone/>
            </a:pPr>
            <a:r>
              <a:rPr lang="en" i="1" dirty="0">
                <a:latin typeface="Helvetica" charset="0"/>
                <a:ea typeface="Helvetica" charset="0"/>
                <a:cs typeface="Helvetica" charset="0"/>
              </a:rPr>
              <a:t>Dartmouth’s Lone Pine stood the test of time and survived all of the other trees in the landscape. When lightning struck the tree and split it in half, the people of Hanover wanted to cut it down and burn it. The rowing team could not let this happen, so they decided to go out with axes to cut down the tree and make a boat out of it.</a:t>
            </a:r>
          </a:p>
          <a:p>
            <a:pPr marL="457200" lvl="0" indent="-311150" rtl="0">
              <a:lnSpc>
                <a:spcPct val="150000"/>
              </a:lnSpc>
              <a:spcBef>
                <a:spcPts val="0"/>
              </a:spcBef>
              <a:spcAft>
                <a:spcPts val="0"/>
              </a:spcAft>
            </a:pPr>
            <a:r>
              <a:rPr lang="en" dirty="0">
                <a:latin typeface="Helvetica" charset="0"/>
                <a:ea typeface="Helvetica" charset="0"/>
                <a:cs typeface="Helvetica" charset="0"/>
              </a:rPr>
              <a:t>Told to freshmen by upperclassmen</a:t>
            </a:r>
          </a:p>
          <a:p>
            <a:pPr marL="457200" lvl="0" indent="-311150">
              <a:lnSpc>
                <a:spcPct val="150000"/>
              </a:lnSpc>
              <a:spcBef>
                <a:spcPts val="0"/>
              </a:spcBef>
            </a:pPr>
            <a:r>
              <a:rPr lang="en" dirty="0">
                <a:latin typeface="Helvetica" charset="0"/>
                <a:ea typeface="Helvetica" charset="0"/>
                <a:cs typeface="Helvetica" charset="0"/>
              </a:rPr>
              <a:t>Connects team to Dartmouth culture, creates bonding through shared story</a:t>
            </a:r>
          </a:p>
        </p:txBody>
      </p:sp>
      <p:pic>
        <p:nvPicPr>
          <p:cNvPr id="141" name="Shape 141"/>
          <p:cNvPicPr preferRelativeResize="0"/>
          <p:nvPr/>
        </p:nvPicPr>
        <p:blipFill>
          <a:blip r:embed="rId3">
            <a:alphaModFix/>
          </a:blip>
          <a:stretch>
            <a:fillRect/>
          </a:stretch>
        </p:blipFill>
        <p:spPr>
          <a:xfrm>
            <a:off x="5727175" y="2171550"/>
            <a:ext cx="3035824" cy="2276873"/>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887</Words>
  <Application>Microsoft Macintosh PowerPoint</Application>
  <PresentationFormat>On-screen Show (16:9)</PresentationFormat>
  <Paragraphs>98</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Helvetica</vt:lpstr>
      <vt:lpstr>Arial</vt:lpstr>
      <vt:lpstr>Raleway</vt:lpstr>
      <vt:lpstr>Lato</vt:lpstr>
      <vt:lpstr>Streamline</vt:lpstr>
      <vt:lpstr>Lightweight Rowing Folklore at Dartmouth</vt:lpstr>
      <vt:lpstr>Overview</vt:lpstr>
      <vt:lpstr>Background</vt:lpstr>
      <vt:lpstr>Customary Folklore</vt:lpstr>
      <vt:lpstr>Weight Cutting Rituals</vt:lpstr>
      <vt:lpstr>Greek Yogurt &amp; Cinnamon Superstition</vt:lpstr>
      <vt:lpstr>Post-Practice Chant</vt:lpstr>
      <vt:lpstr>Verbal Folklore</vt:lpstr>
      <vt:lpstr>Lone Pine Myth</vt:lpstr>
      <vt:lpstr>Stabbing Legend</vt:lpstr>
      <vt:lpstr>Jokes</vt:lpstr>
      <vt:lpstr>Material Folklore: Bequests</vt:lpstr>
      <vt:lpstr>Henley Jacket</vt:lpstr>
      <vt:lpstr>Pocock Belt</vt:lpstr>
      <vt:lpstr>Row2K Shirt</vt:lpstr>
      <vt:lpstr>Insights and Conclusions</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Lightweight Rowing Folklore at Dartmouth</dc:title>
  <cp:lastModifiedBy>Samuel R. Gochman</cp:lastModifiedBy>
  <cp:revision>2</cp:revision>
  <dcterms:modified xsi:type="dcterms:W3CDTF">2017-11-13T14:35:43Z</dcterms:modified>
</cp:coreProperties>
</file>