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snapToObjects="1">
      <p:cViewPr varScale="1">
        <p:scale>
          <a:sx n="143" d="100"/>
          <a:sy n="143"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sites.dartmouth.edu/folklorearchive/"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u="sng" dirty="0">
              <a:solidFill>
                <a:schemeClr val="hlink"/>
              </a:solidFill>
              <a:hlinkClick r:id="rId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name="adj" fmla="val 0"/>
            </a:avLst>
          </a:prstGeom>
          <a:solidFill>
            <a:schemeClr val="lt1">
              <a:alpha val="3030"/>
            </a:schemeClr>
          </a:solidFill>
          <a:ln>
            <a:noFill/>
          </a:ln>
        </p:spPr>
        <p:txBody>
          <a:bodyPr wrap="square" lIns="91425" tIns="91425" rIns="91425" bIns="91425" anchor="ctr" anchorCtr="0">
            <a:noAutofit/>
          </a:bodyPr>
          <a:lstStyle/>
          <a:p>
            <a:pPr lvl="0">
              <a:spcBef>
                <a:spcPts val="0"/>
              </a:spcBef>
              <a:buNone/>
            </a:pP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name="adj" fmla="val 50000"/>
              </a:avLst>
            </a:prstGeom>
            <a:solidFill>
              <a:schemeClr val="lt1">
                <a:alpha val="3030"/>
              </a:schemeClr>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rot="-5400000">
              <a:off x="150" y="1145825"/>
              <a:ext cx="3996600" cy="3996900"/>
            </a:xfrm>
            <a:prstGeom prst="diagStripe">
              <a:avLst>
                <a:gd name="adj" fmla="val 58774"/>
              </a:avLst>
            </a:prstGeom>
            <a:solidFill>
              <a:schemeClr val="lt1">
                <a:alpha val="3030"/>
              </a:schemeClr>
            </a:solidFill>
            <a:ln>
              <a:noFill/>
            </a:ln>
          </p:spPr>
          <p:txBody>
            <a:bodyPr wrap="square" lIns="91425" tIns="91425" rIns="91425" bIns="91425" anchor="ctr" anchorCtr="0">
              <a:noAutofit/>
            </a:bodyPr>
            <a:lstStyle/>
            <a:p>
              <a:pPr lvl="0">
                <a:spcBef>
                  <a:spcPts val="0"/>
                </a:spcBef>
                <a:buNone/>
              </a:pPr>
              <a:endParaRPr/>
            </a:p>
          </p:txBody>
        </p:sp>
        <p:sp>
          <p:nvSpPr>
            <p:cNvPr id="14" name="Shape 14"/>
            <p:cNvSpPr/>
            <p:nvPr/>
          </p:nvSpPr>
          <p:spPr>
            <a:xfrm rot="-5400000">
              <a:off x="1646" y="-75"/>
              <a:ext cx="2299800" cy="23001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5" name="Shape 15"/>
            <p:cNvSpPr/>
            <p:nvPr/>
          </p:nvSpPr>
          <p:spPr>
            <a:xfrm flipH="1">
              <a:off x="652821" y="590035"/>
              <a:ext cx="2300100" cy="2299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3537150" y="1578400"/>
            <a:ext cx="5017500" cy="1578900"/>
          </a:xfrm>
          <a:prstGeom prst="rect">
            <a:avLst/>
          </a:prstGeom>
        </p:spPr>
        <p:txBody>
          <a:bodyPr wrap="square"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17" name="Shape 17"/>
          <p:cNvSpPr txBox="1">
            <a:spLocks noGrp="1"/>
          </p:cNvSpPr>
          <p:nvPr>
            <p:ph type="subTitle" idx="1"/>
          </p:nvPr>
        </p:nvSpPr>
        <p:spPr>
          <a:xfrm>
            <a:off x="5083950" y="3924925"/>
            <a:ext cx="3470700" cy="506100"/>
          </a:xfrm>
          <a:prstGeom prst="rect">
            <a:avLst/>
          </a:prstGeom>
        </p:spPr>
        <p:txBody>
          <a:bodyPr wrap="square" lIns="91425" tIns="91425" rIns="91425" bIns="91425" anchor="t" anchorCtr="0"/>
          <a:lstStyle>
            <a:lvl1pPr lvl="0">
              <a:lnSpc>
                <a:spcPct val="100000"/>
              </a:lnSpc>
              <a:spcBef>
                <a:spcPts val="0"/>
              </a:spcBef>
              <a:spcAft>
                <a:spcPts val="0"/>
              </a:spcAft>
              <a:buNone/>
              <a:defRPr/>
            </a:lvl1pPr>
            <a:lvl2pPr lvl="1">
              <a:lnSpc>
                <a:spcPct val="100000"/>
              </a:lnSpc>
              <a:spcBef>
                <a:spcPts val="0"/>
              </a:spcBef>
              <a:spcAft>
                <a:spcPts val="0"/>
              </a:spcAft>
              <a:buSzPct val="100000"/>
              <a:buNone/>
              <a:defRPr sz="1300"/>
            </a:lvl2pPr>
            <a:lvl3pPr lvl="2">
              <a:lnSpc>
                <a:spcPct val="100000"/>
              </a:lnSpc>
              <a:spcBef>
                <a:spcPts val="0"/>
              </a:spcBef>
              <a:spcAft>
                <a:spcPts val="0"/>
              </a:spcAft>
              <a:buSzPct val="100000"/>
              <a:buNone/>
              <a:defRPr sz="1300"/>
            </a:lvl3pPr>
            <a:lvl4pPr lvl="3">
              <a:lnSpc>
                <a:spcPct val="100000"/>
              </a:lnSpc>
              <a:spcBef>
                <a:spcPts val="0"/>
              </a:spcBef>
              <a:spcAft>
                <a:spcPts val="0"/>
              </a:spcAft>
              <a:buSzPct val="100000"/>
              <a:buNone/>
              <a:defRPr sz="1300"/>
            </a:lvl4pPr>
            <a:lvl5pPr lvl="4">
              <a:lnSpc>
                <a:spcPct val="100000"/>
              </a:lnSpc>
              <a:spcBef>
                <a:spcPts val="0"/>
              </a:spcBef>
              <a:spcAft>
                <a:spcPts val="0"/>
              </a:spcAft>
              <a:buSzPct val="100000"/>
              <a:buNone/>
              <a:defRPr sz="1300"/>
            </a:lvl5pPr>
            <a:lvl6pPr lvl="5">
              <a:lnSpc>
                <a:spcPct val="100000"/>
              </a:lnSpc>
              <a:spcBef>
                <a:spcPts val="0"/>
              </a:spcBef>
              <a:spcAft>
                <a:spcPts val="0"/>
              </a:spcAft>
              <a:buSzPct val="100000"/>
              <a:buNone/>
              <a:defRPr sz="1300"/>
            </a:lvl6pPr>
            <a:lvl7pPr lvl="6">
              <a:lnSpc>
                <a:spcPct val="100000"/>
              </a:lnSpc>
              <a:spcBef>
                <a:spcPts val="0"/>
              </a:spcBef>
              <a:spcAft>
                <a:spcPts val="0"/>
              </a:spcAft>
              <a:buSzPct val="100000"/>
              <a:buNone/>
              <a:defRPr sz="1300"/>
            </a:lvl7pPr>
            <a:lvl8pPr lvl="7">
              <a:lnSpc>
                <a:spcPct val="100000"/>
              </a:lnSpc>
              <a:spcBef>
                <a:spcPts val="0"/>
              </a:spcBef>
              <a:spcAft>
                <a:spcPts val="0"/>
              </a:spcAft>
              <a:buSzPct val="100000"/>
              <a:buNone/>
              <a:defRPr sz="1300"/>
            </a:lvl8pPr>
            <a:lvl9pPr lvl="8">
              <a:lnSpc>
                <a:spcPct val="100000"/>
              </a:lnSpc>
              <a:spcBef>
                <a:spcPts val="0"/>
              </a:spcBef>
              <a:spcAft>
                <a:spcPts val="0"/>
              </a:spcAft>
              <a:buSzPct val="100000"/>
              <a:buNone/>
              <a:defRPr sz="13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108" name="Shape 108"/>
            <p:cNvSpPr/>
            <p:nvPr/>
          </p:nvSpPr>
          <p:spPr>
            <a:xfrm rot="5400000">
              <a:off x="4841125" y="5700"/>
              <a:ext cx="42981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109" name="Shape 109"/>
            <p:cNvSpPr/>
            <p:nvPr/>
          </p:nvSpPr>
          <p:spPr>
            <a:xfrm rot="-5400000">
              <a:off x="5618399" y="123646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0" name="Shape 110"/>
            <p:cNvSpPr/>
            <p:nvPr/>
          </p:nvSpPr>
          <p:spPr>
            <a:xfrm flipH="1">
              <a:off x="5849857" y="144395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1" name="Shape 1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2" name="Shape 112"/>
            <p:cNvSpPr/>
            <p:nvPr/>
          </p:nvSpPr>
          <p:spPr>
            <a:xfrm flipH="1">
              <a:off x="6222115" y="267695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3" name="Shape 113"/>
            <p:cNvSpPr/>
            <p:nvPr/>
          </p:nvSpPr>
          <p:spPr>
            <a:xfrm rot="-5400000">
              <a:off x="6675341" y="186201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4" name="Shape 114"/>
            <p:cNvSpPr/>
            <p:nvPr/>
          </p:nvSpPr>
          <p:spPr>
            <a:xfrm flipH="1">
              <a:off x="6908099" y="2069505"/>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15" name="Shape 115"/>
            <p:cNvSpPr/>
            <p:nvPr/>
          </p:nvSpPr>
          <p:spPr>
            <a:xfrm rot="-5400000">
              <a:off x="6861141" y="247781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6" name="Shape 116"/>
            <p:cNvSpPr/>
            <p:nvPr/>
          </p:nvSpPr>
          <p:spPr>
            <a:xfrm flipH="1">
              <a:off x="7965266" y="269296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flipH="1">
              <a:off x="8145082" y="330875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8" name="Shape 118"/>
            <p:cNvSpPr/>
            <p:nvPr/>
          </p:nvSpPr>
          <p:spPr>
            <a:xfrm rot="-5400000">
              <a:off x="7047599" y="309501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9" name="Shape 119"/>
            <p:cNvSpPr/>
            <p:nvPr/>
          </p:nvSpPr>
          <p:spPr>
            <a:xfrm flipH="1">
              <a:off x="7276649" y="330250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rot="-5400000">
              <a:off x="7227414" y="3710807"/>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flipH="1">
              <a:off x="7462448" y="391829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2" name="Shape 122"/>
            <p:cNvSpPr/>
            <p:nvPr/>
          </p:nvSpPr>
          <p:spPr>
            <a:xfrm rot="-5400000">
              <a:off x="8102491" y="371847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3" name="Shape 123"/>
            <p:cNvSpPr/>
            <p:nvPr/>
          </p:nvSpPr>
          <p:spPr>
            <a:xfrm flipH="1">
              <a:off x="8334533" y="392596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4" name="Shape 124"/>
            <p:cNvSpPr/>
            <p:nvPr/>
          </p:nvSpPr>
          <p:spPr>
            <a:xfrm rot="-5400000">
              <a:off x="8288290" y="43342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grpSp>
      <p:sp>
        <p:nvSpPr>
          <p:cNvPr id="125" name="Shape 125"/>
          <p:cNvSpPr txBox="1">
            <a:spLocks noGrp="1"/>
          </p:cNvSpPr>
          <p:nvPr>
            <p:ph type="title"/>
          </p:nvPr>
        </p:nvSpPr>
        <p:spPr>
          <a:xfrm>
            <a:off x="823850" y="1284675"/>
            <a:ext cx="4776000" cy="1300800"/>
          </a:xfrm>
          <a:prstGeom prst="rect">
            <a:avLst/>
          </a:prstGeom>
        </p:spPr>
        <p:txBody>
          <a:bodyPr wrap="square" lIns="91425" tIns="91425" rIns="91425" bIns="91425" anchor="t" anchorCtr="0"/>
          <a:lstStyle>
            <a:lvl1pPr lvl="0">
              <a:spcBef>
                <a:spcPts val="0"/>
              </a:spcBef>
              <a:buSzPct val="100000"/>
              <a:defRPr sz="8000"/>
            </a:lvl1pPr>
            <a:lvl2pPr lvl="1">
              <a:spcBef>
                <a:spcPts val="0"/>
              </a:spcBef>
              <a:buSzPct val="100000"/>
              <a:defRPr sz="8000"/>
            </a:lvl2pPr>
            <a:lvl3pPr lvl="2">
              <a:spcBef>
                <a:spcPts val="0"/>
              </a:spcBef>
              <a:buSzPct val="100000"/>
              <a:defRPr sz="8000"/>
            </a:lvl3pPr>
            <a:lvl4pPr lvl="3">
              <a:spcBef>
                <a:spcPts val="0"/>
              </a:spcBef>
              <a:buSzPct val="100000"/>
              <a:defRPr sz="8000"/>
            </a:lvl4pPr>
            <a:lvl5pPr lvl="4">
              <a:spcBef>
                <a:spcPts val="0"/>
              </a:spcBef>
              <a:buSzPct val="100000"/>
              <a:defRPr sz="8000"/>
            </a:lvl5pPr>
            <a:lvl6pPr lvl="5">
              <a:spcBef>
                <a:spcPts val="0"/>
              </a:spcBef>
              <a:buSzPct val="100000"/>
              <a:defRPr sz="8000"/>
            </a:lvl6pPr>
            <a:lvl7pPr lvl="6">
              <a:spcBef>
                <a:spcPts val="0"/>
              </a:spcBef>
              <a:buSzPct val="100000"/>
              <a:defRPr sz="8000"/>
            </a:lvl7pPr>
            <a:lvl8pPr lvl="7">
              <a:spcBef>
                <a:spcPts val="0"/>
              </a:spcBef>
              <a:buSzPct val="100000"/>
              <a:defRPr sz="8000"/>
            </a:lvl8pPr>
            <a:lvl9pPr lvl="8">
              <a:spcBef>
                <a:spcPts val="0"/>
              </a:spcBef>
              <a:buSzPct val="100000"/>
              <a:defRPr sz="8000"/>
            </a:lvl9pPr>
          </a:lstStyle>
          <a:p>
            <a:endParaRPr/>
          </a:p>
        </p:txBody>
      </p:sp>
      <p:sp>
        <p:nvSpPr>
          <p:cNvPr id="126" name="Shape 126"/>
          <p:cNvSpPr txBox="1">
            <a:spLocks noGrp="1"/>
          </p:cNvSpPr>
          <p:nvPr>
            <p:ph type="body" idx="1"/>
          </p:nvPr>
        </p:nvSpPr>
        <p:spPr>
          <a:xfrm>
            <a:off x="823850" y="2643124"/>
            <a:ext cx="4776000" cy="12189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27" name="Shape 1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22" name="Shape 22"/>
            <p:cNvSpPr/>
            <p:nvPr/>
          </p:nvSpPr>
          <p:spPr>
            <a:xfrm rot="5400000">
              <a:off x="4841125" y="5700"/>
              <a:ext cx="42981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23" name="Shape 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flipH="1">
              <a:off x="5849857" y="144395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rot="-5400000">
              <a:off x="5987081" y="24694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6" name="Shape 26"/>
            <p:cNvSpPr/>
            <p:nvPr/>
          </p:nvSpPr>
          <p:spPr>
            <a:xfrm flipH="1">
              <a:off x="6222115" y="267695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7" name="Shape 27"/>
            <p:cNvSpPr/>
            <p:nvPr/>
          </p:nvSpPr>
          <p:spPr>
            <a:xfrm rot="-5400000">
              <a:off x="6675341" y="186201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flipH="1">
              <a:off x="6908099" y="2069505"/>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29" name="Shape 29"/>
            <p:cNvSpPr/>
            <p:nvPr/>
          </p:nvSpPr>
          <p:spPr>
            <a:xfrm rot="-5400000">
              <a:off x="6861141" y="247781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0" name="Shape 30"/>
            <p:cNvSpPr/>
            <p:nvPr/>
          </p:nvSpPr>
          <p:spPr>
            <a:xfrm flipH="1">
              <a:off x="7965266" y="269296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1" name="Shape 31"/>
            <p:cNvSpPr/>
            <p:nvPr/>
          </p:nvSpPr>
          <p:spPr>
            <a:xfrm flipH="1">
              <a:off x="8145082" y="330875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rot="-5400000">
              <a:off x="7047599" y="309501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flipH="1">
              <a:off x="7276649" y="330250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rot="-5400000">
              <a:off x="7227414" y="3710807"/>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5" name="Shape 35"/>
            <p:cNvSpPr/>
            <p:nvPr/>
          </p:nvSpPr>
          <p:spPr>
            <a:xfrm flipH="1">
              <a:off x="7462448" y="391829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6" name="Shape 36"/>
            <p:cNvSpPr/>
            <p:nvPr/>
          </p:nvSpPr>
          <p:spPr>
            <a:xfrm rot="-5400000">
              <a:off x="8102491" y="371847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7" name="Shape 37"/>
            <p:cNvSpPr/>
            <p:nvPr/>
          </p:nvSpPr>
          <p:spPr>
            <a:xfrm flipH="1">
              <a:off x="8334533" y="392596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8" name="Shape 38"/>
            <p:cNvSpPr/>
            <p:nvPr/>
          </p:nvSpPr>
          <p:spPr>
            <a:xfrm rot="-5400000">
              <a:off x="8288290" y="43342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grpSp>
      <p:sp>
        <p:nvSpPr>
          <p:cNvPr id="39" name="Shape 39"/>
          <p:cNvSpPr txBox="1">
            <a:spLocks noGrp="1"/>
          </p:cNvSpPr>
          <p:nvPr>
            <p:ph type="title"/>
          </p:nvPr>
        </p:nvSpPr>
        <p:spPr>
          <a:xfrm>
            <a:off x="823850" y="2053000"/>
            <a:ext cx="4587000" cy="11487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44" name="Shape 44"/>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45" name="Shape 45"/>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6" name="Shape 46"/>
          <p:cNvSpPr txBox="1">
            <a:spLocks noGrp="1"/>
          </p:cNvSpPr>
          <p:nvPr>
            <p:ph type="body" idx="1"/>
          </p:nvPr>
        </p:nvSpPr>
        <p:spPr>
          <a:xfrm>
            <a:off x="1297500" y="1567550"/>
            <a:ext cx="7038900" cy="2911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51" name="Shape 51"/>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52" name="Shape 52"/>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53" name="Shape 53"/>
          <p:cNvSpPr txBox="1">
            <a:spLocks noGrp="1"/>
          </p:cNvSpPr>
          <p:nvPr>
            <p:ph type="body" idx="1"/>
          </p:nvPr>
        </p:nvSpPr>
        <p:spPr>
          <a:xfrm>
            <a:off x="1297500" y="1567550"/>
            <a:ext cx="3403200" cy="2911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4" name="Shape 54"/>
          <p:cNvSpPr txBox="1">
            <a:spLocks noGrp="1"/>
          </p:cNvSpPr>
          <p:nvPr>
            <p:ph type="body" idx="2"/>
          </p:nvPr>
        </p:nvSpPr>
        <p:spPr>
          <a:xfrm>
            <a:off x="4933221" y="1567550"/>
            <a:ext cx="3403200" cy="2911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60" name="Shape 60"/>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61" name="Shape 6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65" name="Shape 65"/>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66" name="Shape 66"/>
          <p:cNvSpPr txBox="1">
            <a:spLocks noGrp="1"/>
          </p:cNvSpPr>
          <p:nvPr>
            <p:ph type="title"/>
          </p:nvPr>
        </p:nvSpPr>
        <p:spPr>
          <a:xfrm>
            <a:off x="1297500" y="393750"/>
            <a:ext cx="3798900" cy="14931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67" name="Shape 67"/>
          <p:cNvSpPr txBox="1">
            <a:spLocks noGrp="1"/>
          </p:cNvSpPr>
          <p:nvPr>
            <p:ph type="body" idx="1"/>
          </p:nvPr>
        </p:nvSpPr>
        <p:spPr>
          <a:xfrm>
            <a:off x="1297500" y="1972550"/>
            <a:ext cx="3798900" cy="24159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8" name="Shape 6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rot="5400000">
              <a:off x="4840825" y="6000"/>
              <a:ext cx="42987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rot="-5400000">
              <a:off x="5618399" y="123664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flipH="1">
              <a:off x="5849857" y="144407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rot="-5400000">
              <a:off x="5987081" y="246974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6" name="Shape 76"/>
            <p:cNvSpPr/>
            <p:nvPr/>
          </p:nvSpPr>
          <p:spPr>
            <a:xfrm flipH="1">
              <a:off x="6222115" y="2677179"/>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7" name="Shape 77"/>
            <p:cNvSpPr/>
            <p:nvPr/>
          </p:nvSpPr>
          <p:spPr>
            <a:xfrm rot="-5400000">
              <a:off x="6675341" y="186224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8" name="Shape 78"/>
            <p:cNvSpPr/>
            <p:nvPr/>
          </p:nvSpPr>
          <p:spPr>
            <a:xfrm flipH="1">
              <a:off x="6908099" y="2069680"/>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rot="-5400000">
              <a:off x="6861141" y="247808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0" name="Shape 80"/>
            <p:cNvSpPr/>
            <p:nvPr/>
          </p:nvSpPr>
          <p:spPr>
            <a:xfrm flipH="1">
              <a:off x="7965266" y="269319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1" name="Shape 81"/>
            <p:cNvSpPr/>
            <p:nvPr/>
          </p:nvSpPr>
          <p:spPr>
            <a:xfrm flipH="1">
              <a:off x="8145082" y="330903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2" name="Shape 82"/>
            <p:cNvSpPr/>
            <p:nvPr/>
          </p:nvSpPr>
          <p:spPr>
            <a:xfrm rot="-5400000">
              <a:off x="7047599" y="309534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3" name="Shape 83"/>
            <p:cNvSpPr/>
            <p:nvPr/>
          </p:nvSpPr>
          <p:spPr>
            <a:xfrm flipH="1">
              <a:off x="7276649" y="330278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4" name="Shape 84"/>
            <p:cNvSpPr/>
            <p:nvPr/>
          </p:nvSpPr>
          <p:spPr>
            <a:xfrm rot="-5400000">
              <a:off x="7227414" y="3711189"/>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85" name="Shape 85"/>
            <p:cNvSpPr/>
            <p:nvPr/>
          </p:nvSpPr>
          <p:spPr>
            <a:xfrm flipH="1">
              <a:off x="7462448" y="391862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6" name="Shape 86"/>
            <p:cNvSpPr/>
            <p:nvPr/>
          </p:nvSpPr>
          <p:spPr>
            <a:xfrm rot="-5400000">
              <a:off x="8102491" y="371885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flipH="1">
              <a:off x="8334533" y="392629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8" name="Shape 88"/>
            <p:cNvSpPr/>
            <p:nvPr/>
          </p:nvSpPr>
          <p:spPr>
            <a:xfrm rot="-5400000">
              <a:off x="8288290" y="433470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grpSp>
      <p:sp>
        <p:nvSpPr>
          <p:cNvPr id="89" name="Shape 89"/>
          <p:cNvSpPr txBox="1">
            <a:spLocks noGrp="1"/>
          </p:cNvSpPr>
          <p:nvPr>
            <p:ph type="title"/>
          </p:nvPr>
        </p:nvSpPr>
        <p:spPr>
          <a:xfrm>
            <a:off x="823850" y="866775"/>
            <a:ext cx="4587000" cy="3521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0" name="Shape 9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4" name="Shape 94"/>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95" name="Shape 95"/>
          <p:cNvSpPr txBox="1">
            <a:spLocks noGrp="1"/>
          </p:cNvSpPr>
          <p:nvPr>
            <p:ph type="title"/>
          </p:nvPr>
        </p:nvSpPr>
        <p:spPr>
          <a:xfrm>
            <a:off x="1297500" y="1658325"/>
            <a:ext cx="3036300" cy="17517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96" name="Shape 96"/>
          <p:cNvSpPr txBox="1">
            <a:spLocks noGrp="1"/>
          </p:cNvSpPr>
          <p:nvPr>
            <p:ph type="subTitle" idx="1"/>
          </p:nvPr>
        </p:nvSpPr>
        <p:spPr>
          <a:xfrm>
            <a:off x="1297500" y="3538000"/>
            <a:ext cx="3036300" cy="506100"/>
          </a:xfrm>
          <a:prstGeom prst="rect">
            <a:avLst/>
          </a:prstGeom>
        </p:spPr>
        <p:txBody>
          <a:bodyPr wrap="square" lIns="91425" tIns="91425" rIns="91425" bIns="91425" anchor="t" anchorCtr="0"/>
          <a:lstStyle>
            <a:lvl1pPr lvl="0">
              <a:lnSpc>
                <a:spcPct val="100000"/>
              </a:lnSpc>
              <a:spcBef>
                <a:spcPts val="0"/>
              </a:spcBef>
              <a:spcAft>
                <a:spcPts val="0"/>
              </a:spcAft>
              <a:buNone/>
              <a:defRPr/>
            </a:lvl1pPr>
            <a:lvl2pPr lvl="1">
              <a:lnSpc>
                <a:spcPct val="100000"/>
              </a:lnSpc>
              <a:spcBef>
                <a:spcPts val="0"/>
              </a:spcBef>
              <a:spcAft>
                <a:spcPts val="0"/>
              </a:spcAft>
              <a:buSzPct val="100000"/>
              <a:buNone/>
              <a:defRPr sz="1300"/>
            </a:lvl2pPr>
            <a:lvl3pPr lvl="2">
              <a:lnSpc>
                <a:spcPct val="100000"/>
              </a:lnSpc>
              <a:spcBef>
                <a:spcPts val="0"/>
              </a:spcBef>
              <a:spcAft>
                <a:spcPts val="0"/>
              </a:spcAft>
              <a:buSzPct val="100000"/>
              <a:buNone/>
              <a:defRPr sz="1300"/>
            </a:lvl3pPr>
            <a:lvl4pPr lvl="3">
              <a:lnSpc>
                <a:spcPct val="100000"/>
              </a:lnSpc>
              <a:spcBef>
                <a:spcPts val="0"/>
              </a:spcBef>
              <a:spcAft>
                <a:spcPts val="0"/>
              </a:spcAft>
              <a:buSzPct val="100000"/>
              <a:buNone/>
              <a:defRPr sz="1300"/>
            </a:lvl4pPr>
            <a:lvl5pPr lvl="4">
              <a:lnSpc>
                <a:spcPct val="100000"/>
              </a:lnSpc>
              <a:spcBef>
                <a:spcPts val="0"/>
              </a:spcBef>
              <a:spcAft>
                <a:spcPts val="0"/>
              </a:spcAft>
              <a:buSzPct val="100000"/>
              <a:buNone/>
              <a:defRPr sz="1300"/>
            </a:lvl5pPr>
            <a:lvl6pPr lvl="5">
              <a:lnSpc>
                <a:spcPct val="100000"/>
              </a:lnSpc>
              <a:spcBef>
                <a:spcPts val="0"/>
              </a:spcBef>
              <a:spcAft>
                <a:spcPts val="0"/>
              </a:spcAft>
              <a:buSzPct val="100000"/>
              <a:buNone/>
              <a:defRPr sz="1300"/>
            </a:lvl6pPr>
            <a:lvl7pPr lvl="6">
              <a:lnSpc>
                <a:spcPct val="100000"/>
              </a:lnSpc>
              <a:spcBef>
                <a:spcPts val="0"/>
              </a:spcBef>
              <a:spcAft>
                <a:spcPts val="0"/>
              </a:spcAft>
              <a:buSzPct val="100000"/>
              <a:buNone/>
              <a:defRPr sz="1300"/>
            </a:lvl7pPr>
            <a:lvl8pPr lvl="7">
              <a:lnSpc>
                <a:spcPct val="100000"/>
              </a:lnSpc>
              <a:spcBef>
                <a:spcPts val="0"/>
              </a:spcBef>
              <a:spcAft>
                <a:spcPts val="0"/>
              </a:spcAft>
              <a:buSzPct val="100000"/>
              <a:buNone/>
              <a:defRPr sz="1300"/>
            </a:lvl8pPr>
            <a:lvl9pPr lvl="8">
              <a:lnSpc>
                <a:spcPct val="100000"/>
              </a:lnSpc>
              <a:spcBef>
                <a:spcPts val="0"/>
              </a:spcBef>
              <a:spcAft>
                <a:spcPts val="0"/>
              </a:spcAft>
              <a:buSzPct val="100000"/>
              <a:buNone/>
              <a:defRPr sz="1300"/>
            </a:lvl9pPr>
          </a:lstStyle>
          <a:p>
            <a:endParaRPr/>
          </a:p>
        </p:txBody>
      </p:sp>
      <p:sp>
        <p:nvSpPr>
          <p:cNvPr id="97" name="Shape 97"/>
          <p:cNvSpPr txBox="1">
            <a:spLocks noGrp="1"/>
          </p:cNvSpPr>
          <p:nvPr>
            <p:ph type="body" idx="2"/>
          </p:nvPr>
        </p:nvSpPr>
        <p:spPr>
          <a:xfrm>
            <a:off x="4648200" y="1696600"/>
            <a:ext cx="3676800" cy="2347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8" name="Shape 9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name="adj" fmla="val 50000"/>
              </a:avLst>
            </a:prstGeom>
            <a:solidFill>
              <a:schemeClr val="lt1">
                <a:alpha val="9620"/>
              </a:schemeClr>
            </a:solidFill>
            <a:ln>
              <a:noFill/>
            </a:ln>
          </p:spPr>
          <p:txBody>
            <a:bodyPr wrap="square" lIns="91425" tIns="91425" rIns="91425" bIns="91425" anchor="ctr" anchorCtr="0">
              <a:noAutofit/>
            </a:bodyPr>
            <a:lstStyle/>
            <a:p>
              <a:pPr lvl="0">
                <a:spcBef>
                  <a:spcPts val="0"/>
                </a:spcBef>
                <a:buNone/>
              </a:pPr>
              <a:endParaRPr/>
            </a:p>
          </p:txBody>
        </p:sp>
        <p:sp>
          <p:nvSpPr>
            <p:cNvPr id="102" name="Shape 102"/>
            <p:cNvSpPr/>
            <p:nvPr/>
          </p:nvSpPr>
          <p:spPr>
            <a:xfrm flipH="1">
              <a:off x="154125" y="3925529"/>
              <a:ext cx="544800" cy="544800"/>
            </a:xfrm>
            <a:prstGeom prst="diagStripe">
              <a:avLst>
                <a:gd name="adj" fmla="val 50000"/>
              </a:avLst>
            </a:prstGeom>
            <a:solidFill>
              <a:schemeClr val="lt1">
                <a:alpha val="9620"/>
              </a:schemeClr>
            </a:solidFill>
            <a:ln>
              <a:noFill/>
            </a:ln>
          </p:spPr>
          <p:txBody>
            <a:bodyPr wrap="square" lIns="91425" tIns="91425" rIns="91425" bIns="91425" anchor="ctr" anchorCtr="0">
              <a:noAutofit/>
            </a:bodyPr>
            <a:lstStyle/>
            <a:p>
              <a:pPr lvl="0">
                <a:spcBef>
                  <a:spcPts val="0"/>
                </a:spcBef>
                <a:buNone/>
              </a:pPr>
              <a:endParaRPr/>
            </a:p>
          </p:txBody>
        </p:sp>
      </p:grpSp>
      <p:sp>
        <p:nvSpPr>
          <p:cNvPr id="103" name="Shape 103"/>
          <p:cNvSpPr txBox="1">
            <a:spLocks noGrp="1"/>
          </p:cNvSpPr>
          <p:nvPr>
            <p:ph type="body" idx="1"/>
          </p:nvPr>
        </p:nvSpPr>
        <p:spPr>
          <a:xfrm>
            <a:off x="812725" y="4305375"/>
            <a:ext cx="6936000" cy="5238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104" name="Shape 10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lt1"/>
              </a:buClr>
              <a:buSzPct val="100000"/>
              <a:buFont typeface="Montserrat"/>
              <a:buNone/>
              <a:defRPr sz="2800">
                <a:solidFill>
                  <a:schemeClr val="lt1"/>
                </a:solidFill>
                <a:latin typeface="Montserrat"/>
                <a:ea typeface="Montserrat"/>
                <a:cs typeface="Montserrat"/>
                <a:sym typeface="Montserrat"/>
              </a:defRPr>
            </a:lvl1pPr>
            <a:lvl2pPr lvl="1">
              <a:spcBef>
                <a:spcPts val="0"/>
              </a:spcBef>
              <a:buClr>
                <a:schemeClr val="lt1"/>
              </a:buClr>
              <a:buSzPct val="100000"/>
              <a:buFont typeface="Montserrat"/>
              <a:buNone/>
              <a:defRPr sz="2800">
                <a:solidFill>
                  <a:schemeClr val="lt1"/>
                </a:solidFill>
                <a:latin typeface="Montserrat"/>
                <a:ea typeface="Montserrat"/>
                <a:cs typeface="Montserrat"/>
                <a:sym typeface="Montserrat"/>
              </a:defRPr>
            </a:lvl2pPr>
            <a:lvl3pPr lvl="2">
              <a:spcBef>
                <a:spcPts val="0"/>
              </a:spcBef>
              <a:buClr>
                <a:schemeClr val="lt1"/>
              </a:buClr>
              <a:buSzPct val="100000"/>
              <a:buFont typeface="Montserrat"/>
              <a:buNone/>
              <a:defRPr sz="2800">
                <a:solidFill>
                  <a:schemeClr val="lt1"/>
                </a:solidFill>
                <a:latin typeface="Montserrat"/>
                <a:ea typeface="Montserrat"/>
                <a:cs typeface="Montserrat"/>
                <a:sym typeface="Montserrat"/>
              </a:defRPr>
            </a:lvl3pPr>
            <a:lvl4pPr lvl="3">
              <a:spcBef>
                <a:spcPts val="0"/>
              </a:spcBef>
              <a:buClr>
                <a:schemeClr val="lt1"/>
              </a:buClr>
              <a:buSzPct val="100000"/>
              <a:buFont typeface="Montserrat"/>
              <a:buNone/>
              <a:defRPr sz="2800">
                <a:solidFill>
                  <a:schemeClr val="lt1"/>
                </a:solidFill>
                <a:latin typeface="Montserrat"/>
                <a:ea typeface="Montserrat"/>
                <a:cs typeface="Montserrat"/>
                <a:sym typeface="Montserrat"/>
              </a:defRPr>
            </a:lvl4pPr>
            <a:lvl5pPr lvl="4">
              <a:spcBef>
                <a:spcPts val="0"/>
              </a:spcBef>
              <a:buClr>
                <a:schemeClr val="lt1"/>
              </a:buClr>
              <a:buSzPct val="100000"/>
              <a:buFont typeface="Montserrat"/>
              <a:buNone/>
              <a:defRPr sz="2800">
                <a:solidFill>
                  <a:schemeClr val="lt1"/>
                </a:solidFill>
                <a:latin typeface="Montserrat"/>
                <a:ea typeface="Montserrat"/>
                <a:cs typeface="Montserrat"/>
                <a:sym typeface="Montserrat"/>
              </a:defRPr>
            </a:lvl5pPr>
            <a:lvl6pPr lvl="5">
              <a:spcBef>
                <a:spcPts val="0"/>
              </a:spcBef>
              <a:buClr>
                <a:schemeClr val="lt1"/>
              </a:buClr>
              <a:buSzPct val="100000"/>
              <a:buFont typeface="Montserrat"/>
              <a:buNone/>
              <a:defRPr sz="2800">
                <a:solidFill>
                  <a:schemeClr val="lt1"/>
                </a:solidFill>
                <a:latin typeface="Montserrat"/>
                <a:ea typeface="Montserrat"/>
                <a:cs typeface="Montserrat"/>
                <a:sym typeface="Montserrat"/>
              </a:defRPr>
            </a:lvl6pPr>
            <a:lvl7pPr lvl="6">
              <a:spcBef>
                <a:spcPts val="0"/>
              </a:spcBef>
              <a:buClr>
                <a:schemeClr val="lt1"/>
              </a:buClr>
              <a:buSzPct val="100000"/>
              <a:buFont typeface="Montserrat"/>
              <a:buNone/>
              <a:defRPr sz="2800">
                <a:solidFill>
                  <a:schemeClr val="lt1"/>
                </a:solidFill>
                <a:latin typeface="Montserrat"/>
                <a:ea typeface="Montserrat"/>
                <a:cs typeface="Montserrat"/>
                <a:sym typeface="Montserrat"/>
              </a:defRPr>
            </a:lvl7pPr>
            <a:lvl8pPr lvl="7">
              <a:spcBef>
                <a:spcPts val="0"/>
              </a:spcBef>
              <a:buClr>
                <a:schemeClr val="lt1"/>
              </a:buClr>
              <a:buSzPct val="100000"/>
              <a:buFont typeface="Montserrat"/>
              <a:buNone/>
              <a:defRPr sz="2800">
                <a:solidFill>
                  <a:schemeClr val="lt1"/>
                </a:solidFill>
                <a:latin typeface="Montserrat"/>
                <a:ea typeface="Montserrat"/>
                <a:cs typeface="Montserrat"/>
                <a:sym typeface="Montserrat"/>
              </a:defRPr>
            </a:lvl8pPr>
            <a:lvl9pPr lvl="8">
              <a:spcBef>
                <a:spcPts val="0"/>
              </a:spcBef>
              <a:buClr>
                <a:schemeClr val="lt1"/>
              </a:buClr>
              <a:buSzPct val="100000"/>
              <a:buFont typeface="Montserrat"/>
              <a:buNone/>
              <a:defRPr sz="2800">
                <a:solidFill>
                  <a:schemeClr val="lt1"/>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lt1"/>
              </a:buClr>
              <a:buSzPct val="100000"/>
              <a:buFont typeface="Lato"/>
              <a:buChar char="●"/>
              <a:defRPr sz="1300">
                <a:solidFill>
                  <a:schemeClr val="lt1"/>
                </a:solidFill>
                <a:latin typeface="Lato"/>
                <a:ea typeface="Lato"/>
                <a:cs typeface="Lato"/>
                <a:sym typeface="Lato"/>
              </a:defRPr>
            </a:lvl1pPr>
            <a:lvl2pPr lvl="1">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2pPr>
            <a:lvl3pPr lvl="2">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3pPr>
            <a:lvl4pPr lvl="3">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4pPr>
            <a:lvl5pPr lvl="4">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5pPr>
            <a:lvl6pPr lvl="5">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6pPr>
            <a:lvl7pPr lvl="6">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7pPr>
            <a:lvl8pPr lvl="7">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8pPr>
            <a:lvl9pPr lvl="8">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lt1"/>
                </a:solidFill>
                <a:latin typeface="Lato"/>
                <a:ea typeface="Lato"/>
                <a:cs typeface="Lato"/>
                <a:sym typeface="Lato"/>
              </a:rPr>
              <a:t>‹#›</a:t>
            </a:fld>
            <a:endParaRPr lang="en" sz="1000">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537150" y="1578400"/>
            <a:ext cx="5017500" cy="1578900"/>
          </a:xfrm>
          <a:prstGeom prst="rect">
            <a:avLst/>
          </a:prstGeom>
        </p:spPr>
        <p:txBody>
          <a:bodyPr wrap="square" lIns="91425" tIns="91425" rIns="91425" bIns="91425" anchor="t" anchorCtr="0">
            <a:noAutofit/>
          </a:bodyPr>
          <a:lstStyle/>
          <a:p>
            <a:pPr lvl="0">
              <a:spcBef>
                <a:spcPts val="0"/>
              </a:spcBef>
              <a:buNone/>
            </a:pPr>
            <a:r>
              <a:rPr lang="en"/>
              <a:t>Greek Superstitions</a:t>
            </a:r>
          </a:p>
        </p:txBody>
      </p:sp>
      <p:sp>
        <p:nvSpPr>
          <p:cNvPr id="135" name="Shape 135"/>
          <p:cNvSpPr txBox="1">
            <a:spLocks noGrp="1"/>
          </p:cNvSpPr>
          <p:nvPr>
            <p:ph type="subTitle" idx="1"/>
          </p:nvPr>
        </p:nvSpPr>
        <p:spPr>
          <a:xfrm>
            <a:off x="464300" y="4389225"/>
            <a:ext cx="8318700" cy="506100"/>
          </a:xfrm>
          <a:prstGeom prst="rect">
            <a:avLst/>
          </a:prstGeom>
        </p:spPr>
        <p:txBody>
          <a:bodyPr wrap="square" lIns="91425" tIns="91425" rIns="91425" bIns="91425" anchor="t" anchorCtr="0">
            <a:noAutofit/>
          </a:bodyPr>
          <a:lstStyle/>
          <a:p>
            <a:pPr lvl="0">
              <a:spcBef>
                <a:spcPts val="0"/>
              </a:spcBef>
              <a:buNone/>
            </a:pPr>
            <a:r>
              <a:rPr lang="en" sz="2200"/>
              <a:t>Carmen Braceras, Katie Spanos, Jessica Valvano, Ellen Pattinson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1297500" y="781800"/>
            <a:ext cx="7306200" cy="4004700"/>
          </a:xfrm>
          <a:prstGeom prst="rect">
            <a:avLst/>
          </a:prstGeom>
        </p:spPr>
        <p:txBody>
          <a:bodyPr wrap="square" lIns="91425" tIns="91425" rIns="91425" bIns="91425" anchor="t" anchorCtr="0">
            <a:noAutofit/>
          </a:bodyPr>
          <a:lstStyle/>
          <a:p>
            <a:pPr lvl="0" rtl="0">
              <a:spcBef>
                <a:spcPts val="0"/>
              </a:spcBef>
              <a:buNone/>
            </a:pPr>
            <a:r>
              <a:rPr lang="en" sz="1800"/>
              <a:t>Social Context:</a:t>
            </a:r>
          </a:p>
          <a:p>
            <a:pPr marL="457200" lvl="0" indent="-311150" rtl="0">
              <a:spcBef>
                <a:spcPts val="0"/>
              </a:spcBef>
              <a:spcAft>
                <a:spcPts val="0"/>
              </a:spcAft>
              <a:buSzPct val="100000"/>
            </a:pPr>
            <a:r>
              <a:rPr lang="en"/>
              <a:t>Both are a  gathering of family and friends to celebrate  good luck to start the New Year</a:t>
            </a:r>
          </a:p>
          <a:p>
            <a:pPr marL="457200" lvl="0" indent="-311150" rtl="0">
              <a:spcBef>
                <a:spcPts val="0"/>
              </a:spcBef>
              <a:spcAft>
                <a:spcPts val="0"/>
              </a:spcAft>
              <a:buSzPct val="100000"/>
            </a:pPr>
            <a:r>
              <a:rPr lang="en"/>
              <a:t>Often done in church the Sunday before New Year’s among all of the Parishioners</a:t>
            </a:r>
          </a:p>
          <a:p>
            <a:pPr marL="457200" lvl="0" indent="-311150" rtl="0">
              <a:spcBef>
                <a:spcPts val="0"/>
              </a:spcBef>
              <a:buSzPct val="100000"/>
            </a:pPr>
            <a:r>
              <a:rPr lang="en"/>
              <a:t>First 3 pieces of Vasilopita cake are given to St. Basil, Jesus, and the Virgin Mary;  then, the pieces are distributed oldest to youngest </a:t>
            </a:r>
          </a:p>
          <a:p>
            <a:pPr lvl="0" rtl="0">
              <a:spcBef>
                <a:spcPts val="0"/>
              </a:spcBef>
              <a:buNone/>
            </a:pPr>
            <a:endParaRPr/>
          </a:p>
          <a:p>
            <a:pPr lvl="0" rtl="0">
              <a:spcBef>
                <a:spcPts val="0"/>
              </a:spcBef>
              <a:buNone/>
            </a:pPr>
            <a:r>
              <a:rPr lang="en" sz="1800"/>
              <a:t>Cultural Context: </a:t>
            </a:r>
          </a:p>
          <a:p>
            <a:pPr marL="457200" lvl="0" indent="-311150" rtl="0">
              <a:spcBef>
                <a:spcPts val="0"/>
              </a:spcBef>
              <a:spcAft>
                <a:spcPts val="0"/>
              </a:spcAft>
              <a:buSzPct val="100000"/>
            </a:pPr>
            <a:r>
              <a:rPr lang="en"/>
              <a:t>Vasilopita- Thieves took valuables from people. St. Basil became responsible for returning the riches to people but didn’t know how to give them out. Fair way to distribute them was for women to bake cake with valuables inside and distribute pieces of the cake. </a:t>
            </a:r>
          </a:p>
          <a:p>
            <a:pPr marL="457200" lvl="0" indent="-311150" rtl="0">
              <a:spcBef>
                <a:spcPts val="0"/>
              </a:spcBef>
              <a:buSzPct val="100000"/>
            </a:pPr>
            <a:r>
              <a:rPr lang="en"/>
              <a:t>Pomegranate- Symbol of prosperity, often hung above the door around christmas until it is broken on New Years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Conclusion</a:t>
            </a:r>
          </a:p>
        </p:txBody>
      </p:sp>
      <p:sp>
        <p:nvSpPr>
          <p:cNvPr id="195" name="Shape 195"/>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a:spcBef>
                <a:spcPts val="0"/>
              </a:spcBef>
              <a:buNone/>
            </a:pPr>
            <a:r>
              <a:rPr lang="en"/>
              <a:t>Overall Trends</a:t>
            </a:r>
          </a:p>
          <a:p>
            <a:pPr marL="457200" lvl="0" indent="-311150" rtl="0">
              <a:spcBef>
                <a:spcPts val="0"/>
              </a:spcBef>
              <a:spcAft>
                <a:spcPts val="0"/>
              </a:spcAft>
              <a:buSzPct val="100000"/>
            </a:pPr>
            <a:r>
              <a:rPr lang="en"/>
              <a:t>Older generations believed more strongly in the superstitions, while the younger informants often practiced them for fun but do not value them in the same way</a:t>
            </a:r>
          </a:p>
          <a:p>
            <a:pPr marL="457200" lvl="0" indent="-311150" rtl="0">
              <a:spcBef>
                <a:spcPts val="0"/>
              </a:spcBef>
              <a:spcAft>
                <a:spcPts val="0"/>
              </a:spcAft>
              <a:buSzPct val="100000"/>
            </a:pPr>
            <a:r>
              <a:rPr lang="en"/>
              <a:t>We interviewed people of different backgrounds and their only connection was coming from a Greek family. It was interesting to see how many followed the same superstitions such as the Evil Eye.</a:t>
            </a:r>
          </a:p>
          <a:p>
            <a:pPr marL="457200" lvl="0" indent="-311150">
              <a:spcBef>
                <a:spcPts val="0"/>
              </a:spcBef>
              <a:buSzPct val="100000"/>
            </a:pPr>
            <a:r>
              <a:rPr lang="en"/>
              <a:t>Some of the superstitions focused on good and bad luck, but others had very specific consequences/purposes not relating to luck.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ctrTitle"/>
          </p:nvPr>
        </p:nvSpPr>
        <p:spPr>
          <a:xfrm>
            <a:off x="3537150" y="1578400"/>
            <a:ext cx="5017500" cy="1578900"/>
          </a:xfrm>
          <a:prstGeom prst="rect">
            <a:avLst/>
          </a:prstGeom>
        </p:spPr>
        <p:txBody>
          <a:bodyPr wrap="square" lIns="91425" tIns="91425" rIns="91425" bIns="91425" anchor="t" anchorCtr="0">
            <a:noAutofit/>
          </a:bodyPr>
          <a:lstStyle/>
          <a:p>
            <a:pPr lvl="0">
              <a:spcBef>
                <a:spcPts val="0"/>
              </a:spcBef>
              <a:buNone/>
            </a:pPr>
            <a:r>
              <a:rPr lang="en"/>
              <a:t>Thank you!</a:t>
            </a:r>
          </a:p>
        </p:txBody>
      </p:sp>
      <p:sp>
        <p:nvSpPr>
          <p:cNvPr id="201" name="Shape 201"/>
          <p:cNvSpPr txBox="1">
            <a:spLocks noGrp="1"/>
          </p:cNvSpPr>
          <p:nvPr>
            <p:ph type="subTitle" idx="1"/>
          </p:nvPr>
        </p:nvSpPr>
        <p:spPr>
          <a:xfrm>
            <a:off x="5083950" y="3924925"/>
            <a:ext cx="3470700" cy="506100"/>
          </a:xfrm>
          <a:prstGeom prst="rect">
            <a:avLst/>
          </a:prstGeom>
        </p:spPr>
        <p:txBody>
          <a:bodyPr wrap="square" lIns="91425" tIns="91425" rIns="91425" bIns="91425" anchor="t" anchorCtr="0">
            <a:noAutofit/>
          </a:bodyPr>
          <a:lstStyle/>
          <a:p>
            <a:pPr lvl="0">
              <a:spcBef>
                <a:spcPts val="0"/>
              </a:spcBef>
              <a:buNone/>
            </a:pPr>
            <a:r>
              <a:rPr lang="en" sz="1800"/>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Introduction</a:t>
            </a:r>
          </a:p>
        </p:txBody>
      </p:sp>
      <p:sp>
        <p:nvSpPr>
          <p:cNvPr id="141" name="Shape 141"/>
          <p:cNvSpPr txBox="1">
            <a:spLocks noGrp="1"/>
          </p:cNvSpPr>
          <p:nvPr>
            <p:ph type="body" idx="1"/>
          </p:nvPr>
        </p:nvSpPr>
        <p:spPr>
          <a:xfrm>
            <a:off x="1297500" y="1307850"/>
            <a:ext cx="7038900" cy="3171000"/>
          </a:xfrm>
          <a:prstGeom prst="rect">
            <a:avLst/>
          </a:prstGeom>
        </p:spPr>
        <p:txBody>
          <a:bodyPr wrap="square" lIns="91425" tIns="91425" rIns="91425" bIns="91425" anchor="t" anchorCtr="0">
            <a:noAutofit/>
          </a:bodyPr>
          <a:lstStyle/>
          <a:p>
            <a:pPr lvl="0" rtl="0">
              <a:spcBef>
                <a:spcPts val="0"/>
              </a:spcBef>
              <a:buNone/>
            </a:pPr>
            <a:r>
              <a:rPr lang="en"/>
              <a:t>Greek Culture:</a:t>
            </a:r>
          </a:p>
          <a:p>
            <a:pPr marL="457200" lvl="0" indent="-311150" rtl="0">
              <a:spcBef>
                <a:spcPts val="0"/>
              </a:spcBef>
              <a:spcAft>
                <a:spcPts val="0"/>
              </a:spcAft>
              <a:buSzPct val="100000"/>
            </a:pPr>
            <a:r>
              <a:rPr lang="en"/>
              <a:t>Superstitions are extremely popular across Greek culture</a:t>
            </a:r>
          </a:p>
          <a:p>
            <a:pPr marL="457200" lvl="0" indent="-311150" rtl="0">
              <a:spcBef>
                <a:spcPts val="0"/>
              </a:spcBef>
              <a:spcAft>
                <a:spcPts val="0"/>
              </a:spcAft>
              <a:buSzPct val="100000"/>
            </a:pPr>
            <a:r>
              <a:rPr lang="en"/>
              <a:t>They are usually passed down from grandparents and parents</a:t>
            </a:r>
          </a:p>
          <a:p>
            <a:pPr marL="457200" lvl="0" indent="-311150" rtl="0">
              <a:spcBef>
                <a:spcPts val="0"/>
              </a:spcBef>
              <a:buSzPct val="100000"/>
            </a:pPr>
            <a:r>
              <a:rPr lang="en"/>
              <a:t>Some of them are strictly Greek superstitions, others are observed in other cultures too</a:t>
            </a:r>
          </a:p>
          <a:p>
            <a:pPr lvl="0">
              <a:spcBef>
                <a:spcPts val="0"/>
              </a:spcBef>
              <a:buNone/>
            </a:pPr>
            <a:r>
              <a:rPr lang="en"/>
              <a:t>Superstitions:</a:t>
            </a:r>
          </a:p>
          <a:p>
            <a:pPr marL="457200" lvl="0" indent="-311150" rtl="0">
              <a:spcBef>
                <a:spcPts val="0"/>
              </a:spcBef>
              <a:spcAft>
                <a:spcPts val="0"/>
              </a:spcAft>
              <a:buSzPct val="100000"/>
            </a:pPr>
            <a:r>
              <a:rPr lang="en"/>
              <a:t>Sign Superstitions: If A, then B</a:t>
            </a:r>
          </a:p>
          <a:p>
            <a:pPr marL="457200" lvl="0" indent="-311150" rtl="0">
              <a:spcBef>
                <a:spcPts val="0"/>
              </a:spcBef>
              <a:spcAft>
                <a:spcPts val="0"/>
              </a:spcAft>
              <a:buSzPct val="100000"/>
            </a:pPr>
            <a:r>
              <a:rPr lang="en"/>
              <a:t>Magic Superstitions: If you do A, then B</a:t>
            </a:r>
          </a:p>
          <a:p>
            <a:pPr marL="457200" lvl="0" indent="-311150">
              <a:spcBef>
                <a:spcPts val="0"/>
              </a:spcBef>
              <a:buSzPct val="100000"/>
            </a:pPr>
            <a:r>
              <a:rPr lang="en"/>
              <a:t>Conversion Superstitions: If A, then B, unless 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944550" y="304700"/>
            <a:ext cx="1644600" cy="604200"/>
          </a:xfrm>
          <a:prstGeom prst="rect">
            <a:avLst/>
          </a:prstGeom>
        </p:spPr>
        <p:txBody>
          <a:bodyPr wrap="square" lIns="91425" tIns="91425" rIns="91425" bIns="91425" anchor="t" anchorCtr="0">
            <a:noAutofit/>
          </a:bodyPr>
          <a:lstStyle/>
          <a:p>
            <a:pPr lvl="0">
              <a:spcBef>
                <a:spcPts val="0"/>
              </a:spcBef>
              <a:buNone/>
            </a:pPr>
            <a:r>
              <a:rPr lang="en"/>
              <a:t>Evil Eye</a:t>
            </a:r>
          </a:p>
        </p:txBody>
      </p:sp>
      <p:sp>
        <p:nvSpPr>
          <p:cNvPr id="147" name="Shape 147"/>
          <p:cNvSpPr txBox="1">
            <a:spLocks noGrp="1"/>
          </p:cNvSpPr>
          <p:nvPr>
            <p:ph type="body" idx="1"/>
          </p:nvPr>
        </p:nvSpPr>
        <p:spPr>
          <a:xfrm>
            <a:off x="1169335" y="810287"/>
            <a:ext cx="5961000" cy="4129265"/>
          </a:xfrm>
          <a:prstGeom prst="rect">
            <a:avLst/>
          </a:prstGeom>
        </p:spPr>
        <p:txBody>
          <a:bodyPr wrap="square" lIns="91425" tIns="91425" rIns="91425" bIns="91425" anchor="t" anchorCtr="0">
            <a:noAutofit/>
          </a:bodyPr>
          <a:lstStyle/>
          <a:p>
            <a:pPr lvl="0" rtl="0">
              <a:spcBef>
                <a:spcPts val="0"/>
              </a:spcBef>
              <a:spcAft>
                <a:spcPts val="0"/>
              </a:spcAft>
              <a:buNone/>
            </a:pPr>
            <a:r>
              <a:rPr lang="en" sz="1200" dirty="0">
                <a:solidFill>
                  <a:srgbClr val="FFFFFF"/>
                </a:solidFill>
                <a:latin typeface="Roboto"/>
                <a:ea typeface="Roboto"/>
                <a:cs typeface="Roboto"/>
                <a:sym typeface="Roboto"/>
              </a:rPr>
              <a:t>Sign Superstitions:</a:t>
            </a:r>
          </a:p>
          <a:p>
            <a:pPr lvl="0" rtl="0">
              <a:spcBef>
                <a:spcPts val="0"/>
              </a:spcBef>
              <a:spcAft>
                <a:spcPts val="0"/>
              </a:spcAft>
              <a:buNone/>
            </a:pPr>
            <a:endParaRPr sz="1200" dirty="0">
              <a:solidFill>
                <a:srgbClr val="FFFFFF"/>
              </a:solidFill>
              <a:latin typeface="Roboto"/>
              <a:ea typeface="Roboto"/>
              <a:cs typeface="Roboto"/>
              <a:sym typeface="Roboto"/>
            </a:endParaRPr>
          </a:p>
          <a:p>
            <a:pPr marL="457200" lvl="0" indent="-304800" rtl="0">
              <a:spcBef>
                <a:spcPts val="0"/>
              </a:spcBef>
              <a:spcAft>
                <a:spcPts val="0"/>
              </a:spcAft>
              <a:buClr>
                <a:srgbClr val="FFFFFF"/>
              </a:buClr>
              <a:buSzPct val="100000"/>
              <a:buFont typeface="Roboto"/>
              <a:buChar char="●"/>
            </a:pPr>
            <a:r>
              <a:rPr lang="en" sz="1200" dirty="0">
                <a:solidFill>
                  <a:srgbClr val="FFFFFF"/>
                </a:solidFill>
                <a:latin typeface="Roboto"/>
                <a:ea typeface="Roboto"/>
                <a:cs typeface="Roboto"/>
                <a:sym typeface="Roboto"/>
              </a:rPr>
              <a:t>If someone looks at you the wrong way, then you will have the evil eye and may begin to feel ill, act strange, cry, or feel pain</a:t>
            </a:r>
          </a:p>
          <a:p>
            <a:pPr marL="914400" lvl="1" indent="-304800" rtl="0">
              <a:spcBef>
                <a:spcPts val="0"/>
              </a:spcBef>
              <a:spcAft>
                <a:spcPts val="0"/>
              </a:spcAft>
              <a:buClr>
                <a:srgbClr val="FFFFFF"/>
              </a:buClr>
              <a:buSzPct val="100000"/>
              <a:buFont typeface="Roboto"/>
              <a:buChar char="○"/>
            </a:pPr>
            <a:r>
              <a:rPr lang="en" sz="1200" dirty="0">
                <a:solidFill>
                  <a:srgbClr val="FFFFFF"/>
                </a:solidFill>
                <a:latin typeface="Roboto"/>
                <a:ea typeface="Roboto"/>
                <a:cs typeface="Roboto"/>
                <a:sym typeface="Roboto"/>
              </a:rPr>
              <a:t>Informants: </a:t>
            </a:r>
            <a:r>
              <a:rPr lang="en" sz="1200" dirty="0">
                <a:latin typeface="Roboto"/>
                <a:ea typeface="Roboto"/>
                <a:cs typeface="Roboto"/>
                <a:sym typeface="Roboto"/>
              </a:rPr>
              <a:t>Billy </a:t>
            </a:r>
            <a:r>
              <a:rPr lang="en" sz="1200" dirty="0" err="1">
                <a:latin typeface="Roboto"/>
                <a:ea typeface="Roboto"/>
                <a:cs typeface="Roboto"/>
                <a:sym typeface="Roboto"/>
              </a:rPr>
              <a:t>Kosmidis</a:t>
            </a:r>
            <a:r>
              <a:rPr lang="en" sz="1200" dirty="0">
                <a:latin typeface="Roboto"/>
                <a:ea typeface="Roboto"/>
                <a:cs typeface="Roboto"/>
                <a:sym typeface="Roboto"/>
              </a:rPr>
              <a:t>, David Lilla, </a:t>
            </a:r>
            <a:r>
              <a:rPr lang="en" sz="1200" dirty="0" err="1">
                <a:latin typeface="Roboto"/>
                <a:ea typeface="Roboto"/>
                <a:cs typeface="Roboto"/>
                <a:sym typeface="Roboto"/>
              </a:rPr>
              <a:t>Vungelia</a:t>
            </a:r>
            <a:r>
              <a:rPr lang="en" sz="1200" dirty="0">
                <a:latin typeface="Roboto"/>
                <a:ea typeface="Roboto"/>
                <a:cs typeface="Roboto"/>
                <a:sym typeface="Roboto"/>
              </a:rPr>
              <a:t> </a:t>
            </a:r>
            <a:r>
              <a:rPr lang="en" sz="1200" dirty="0" err="1">
                <a:latin typeface="Roboto"/>
                <a:ea typeface="Roboto"/>
                <a:cs typeface="Roboto"/>
                <a:sym typeface="Roboto"/>
              </a:rPr>
              <a:t>Glyptis</a:t>
            </a:r>
            <a:r>
              <a:rPr lang="en" sz="1200" dirty="0">
                <a:latin typeface="Roboto"/>
                <a:ea typeface="Roboto"/>
                <a:cs typeface="Roboto"/>
                <a:sym typeface="Roboto"/>
              </a:rPr>
              <a:t>, Judith </a:t>
            </a:r>
            <a:r>
              <a:rPr lang="en" sz="1200" dirty="0" err="1">
                <a:latin typeface="Roboto"/>
                <a:ea typeface="Roboto"/>
                <a:cs typeface="Roboto"/>
                <a:sym typeface="Roboto"/>
              </a:rPr>
              <a:t>Varlamos</a:t>
            </a:r>
            <a:r>
              <a:rPr lang="en" sz="1200" dirty="0">
                <a:latin typeface="Roboto"/>
                <a:ea typeface="Roboto"/>
                <a:cs typeface="Roboto"/>
                <a:sym typeface="Roboto"/>
              </a:rPr>
              <a:t>, Mary </a:t>
            </a:r>
            <a:r>
              <a:rPr lang="en" sz="1200" dirty="0" err="1">
                <a:latin typeface="Roboto"/>
                <a:ea typeface="Roboto"/>
                <a:cs typeface="Roboto"/>
                <a:sym typeface="Roboto"/>
              </a:rPr>
              <a:t>Wallenmeyer</a:t>
            </a:r>
            <a:r>
              <a:rPr lang="en" sz="1200" dirty="0">
                <a:latin typeface="Roboto"/>
                <a:ea typeface="Roboto"/>
                <a:cs typeface="Roboto"/>
                <a:sym typeface="Roboto"/>
              </a:rPr>
              <a:t>, Lia Constantine</a:t>
            </a:r>
          </a:p>
          <a:p>
            <a:pPr marL="457200" lvl="0" indent="0" rtl="0">
              <a:spcBef>
                <a:spcPts val="0"/>
              </a:spcBef>
              <a:spcAft>
                <a:spcPts val="0"/>
              </a:spcAft>
              <a:buNone/>
            </a:pPr>
            <a:endParaRPr sz="1200" dirty="0">
              <a:latin typeface="Roboto"/>
              <a:ea typeface="Roboto"/>
              <a:cs typeface="Roboto"/>
              <a:sym typeface="Roboto"/>
            </a:endParaRPr>
          </a:p>
          <a:p>
            <a:pPr marL="457200" lvl="0" indent="-304800" rtl="0">
              <a:spcBef>
                <a:spcPts val="0"/>
              </a:spcBef>
              <a:spcAft>
                <a:spcPts val="0"/>
              </a:spcAft>
              <a:buClr>
                <a:srgbClr val="FFFFFF"/>
              </a:buClr>
              <a:buSzPct val="100000"/>
              <a:buFont typeface="Roboto"/>
            </a:pPr>
            <a:r>
              <a:rPr lang="en" sz="1200" dirty="0">
                <a:solidFill>
                  <a:srgbClr val="FFFFFF"/>
                </a:solidFill>
                <a:latin typeface="Roboto"/>
                <a:ea typeface="Roboto"/>
                <a:cs typeface="Roboto"/>
                <a:sym typeface="Roboto"/>
              </a:rPr>
              <a:t>If oil mixes in a cup of water, then the </a:t>
            </a:r>
            <a:r>
              <a:rPr lang="en-US" sz="1200" dirty="0" smtClean="0">
                <a:solidFill>
                  <a:srgbClr val="FFFFFF"/>
                </a:solidFill>
                <a:latin typeface="Roboto"/>
                <a:ea typeface="Roboto"/>
                <a:cs typeface="Roboto"/>
                <a:sym typeface="Roboto"/>
              </a:rPr>
              <a:t>person of question is okay, but if the oil spreads then the person is </a:t>
            </a:r>
            <a:r>
              <a:rPr lang="en" sz="1200" dirty="0" smtClean="0">
                <a:solidFill>
                  <a:srgbClr val="FFFFFF"/>
                </a:solidFill>
                <a:latin typeface="Roboto"/>
                <a:ea typeface="Roboto"/>
                <a:cs typeface="Roboto"/>
                <a:sym typeface="Roboto"/>
              </a:rPr>
              <a:t>affected </a:t>
            </a:r>
            <a:r>
              <a:rPr lang="en-US" sz="1200" dirty="0" smtClean="0">
                <a:solidFill>
                  <a:srgbClr val="FFFFFF"/>
                </a:solidFill>
                <a:latin typeface="Roboto"/>
                <a:ea typeface="Roboto"/>
                <a:cs typeface="Roboto"/>
                <a:sym typeface="Roboto"/>
              </a:rPr>
              <a:t>by the evil eye</a:t>
            </a:r>
            <a:r>
              <a:rPr lang="en" sz="1200" dirty="0" smtClean="0">
                <a:solidFill>
                  <a:srgbClr val="FFFFFF"/>
                </a:solidFill>
                <a:latin typeface="Roboto"/>
                <a:ea typeface="Roboto"/>
                <a:cs typeface="Roboto"/>
                <a:sym typeface="Roboto"/>
              </a:rPr>
              <a:t>.</a:t>
            </a:r>
            <a:endParaRPr lang="en" sz="1200" dirty="0">
              <a:solidFill>
                <a:srgbClr val="FFFFFF"/>
              </a:solidFill>
              <a:latin typeface="Roboto"/>
              <a:ea typeface="Roboto"/>
              <a:cs typeface="Roboto"/>
              <a:sym typeface="Roboto"/>
            </a:endParaRPr>
          </a:p>
          <a:p>
            <a:pPr marL="914400" lvl="1" indent="-304800" rtl="0">
              <a:spcBef>
                <a:spcPts val="0"/>
              </a:spcBef>
              <a:spcAft>
                <a:spcPts val="0"/>
              </a:spcAft>
              <a:buClr>
                <a:srgbClr val="FFFFFF"/>
              </a:buClr>
              <a:buSzPct val="100000"/>
              <a:buFont typeface="Roboto"/>
            </a:pPr>
            <a:r>
              <a:rPr lang="en" sz="1200" dirty="0">
                <a:solidFill>
                  <a:srgbClr val="FFFFFF"/>
                </a:solidFill>
                <a:latin typeface="Roboto"/>
                <a:ea typeface="Roboto"/>
                <a:cs typeface="Roboto"/>
                <a:sym typeface="Roboto"/>
              </a:rPr>
              <a:t>Informant: Billy </a:t>
            </a:r>
            <a:r>
              <a:rPr lang="en" sz="1200" dirty="0" err="1">
                <a:latin typeface="Roboto"/>
                <a:ea typeface="Roboto"/>
                <a:cs typeface="Roboto"/>
                <a:sym typeface="Roboto"/>
              </a:rPr>
              <a:t>Kosmidis</a:t>
            </a:r>
            <a:endParaRPr lang="en" sz="1200" dirty="0">
              <a:latin typeface="Roboto"/>
              <a:ea typeface="Roboto"/>
              <a:cs typeface="Roboto"/>
              <a:sym typeface="Roboto"/>
            </a:endParaRPr>
          </a:p>
          <a:p>
            <a:pPr lvl="0" rtl="0">
              <a:spcBef>
                <a:spcPts val="0"/>
              </a:spcBef>
              <a:spcAft>
                <a:spcPts val="0"/>
              </a:spcAft>
              <a:buNone/>
            </a:pPr>
            <a:endParaRPr sz="1200" dirty="0">
              <a:solidFill>
                <a:srgbClr val="FFFFFF"/>
              </a:solidFill>
              <a:latin typeface="Roboto"/>
              <a:ea typeface="Roboto"/>
              <a:cs typeface="Roboto"/>
              <a:sym typeface="Roboto"/>
            </a:endParaRPr>
          </a:p>
          <a:p>
            <a:pPr lvl="0" rtl="0">
              <a:spcBef>
                <a:spcPts val="0"/>
              </a:spcBef>
              <a:spcAft>
                <a:spcPts val="0"/>
              </a:spcAft>
              <a:buNone/>
            </a:pPr>
            <a:r>
              <a:rPr lang="en" sz="1200" dirty="0">
                <a:solidFill>
                  <a:srgbClr val="FFFFFF"/>
                </a:solidFill>
                <a:latin typeface="Roboto"/>
                <a:ea typeface="Roboto"/>
                <a:cs typeface="Roboto"/>
                <a:sym typeface="Roboto"/>
              </a:rPr>
              <a:t>Magic Superstitions:</a:t>
            </a:r>
          </a:p>
          <a:p>
            <a:pPr lvl="0" rtl="0">
              <a:spcBef>
                <a:spcPts val="0"/>
              </a:spcBef>
              <a:spcAft>
                <a:spcPts val="0"/>
              </a:spcAft>
              <a:buNone/>
            </a:pPr>
            <a:endParaRPr sz="1200" dirty="0">
              <a:solidFill>
                <a:srgbClr val="FFFFFF"/>
              </a:solidFill>
              <a:latin typeface="Roboto"/>
              <a:ea typeface="Roboto"/>
              <a:cs typeface="Roboto"/>
              <a:sym typeface="Roboto"/>
            </a:endParaRPr>
          </a:p>
          <a:p>
            <a:pPr marL="457200" marR="0" lvl="0" indent="-304800" algn="l" rtl="0">
              <a:lnSpc>
                <a:spcPct val="115000"/>
              </a:lnSpc>
              <a:spcBef>
                <a:spcPts val="0"/>
              </a:spcBef>
              <a:spcAft>
                <a:spcPts val="0"/>
              </a:spcAft>
              <a:buClr>
                <a:srgbClr val="FFFFFF"/>
              </a:buClr>
              <a:buSzPct val="100000"/>
              <a:buFont typeface="Roboto"/>
              <a:buChar char="●"/>
            </a:pPr>
            <a:r>
              <a:rPr lang="en" sz="1200" dirty="0">
                <a:solidFill>
                  <a:srgbClr val="FFFFFF"/>
                </a:solidFill>
                <a:latin typeface="Roboto"/>
                <a:ea typeface="Roboto"/>
                <a:cs typeface="Roboto"/>
                <a:sym typeface="Roboto"/>
              </a:rPr>
              <a:t>If you wear a special charm (“</a:t>
            </a:r>
            <a:r>
              <a:rPr lang="en" sz="1200" dirty="0" err="1">
                <a:solidFill>
                  <a:srgbClr val="FFFFFF"/>
                </a:solidFill>
                <a:latin typeface="Roboto"/>
                <a:ea typeface="Roboto"/>
                <a:cs typeface="Roboto"/>
                <a:sym typeface="Roboto"/>
              </a:rPr>
              <a:t>philacto</a:t>
            </a:r>
            <a:r>
              <a:rPr lang="en" sz="1200" dirty="0">
                <a:solidFill>
                  <a:srgbClr val="FFFFFF"/>
                </a:solidFill>
                <a:latin typeface="Roboto"/>
                <a:ea typeface="Roboto"/>
                <a:cs typeface="Roboto"/>
                <a:sym typeface="Roboto"/>
              </a:rPr>
              <a:t>”), you will be protected from the evil eye</a:t>
            </a:r>
          </a:p>
          <a:p>
            <a:pPr marL="914400" marR="0" lvl="1" indent="-304800" algn="l" rtl="0">
              <a:lnSpc>
                <a:spcPct val="115000"/>
              </a:lnSpc>
              <a:spcBef>
                <a:spcPts val="0"/>
              </a:spcBef>
              <a:spcAft>
                <a:spcPts val="0"/>
              </a:spcAft>
              <a:buClr>
                <a:srgbClr val="FFFFFF"/>
              </a:buClr>
              <a:buSzPct val="100000"/>
              <a:buFont typeface="Roboto"/>
              <a:buChar char="○"/>
            </a:pPr>
            <a:r>
              <a:rPr lang="en" sz="1200" dirty="0">
                <a:solidFill>
                  <a:srgbClr val="FFFFFF"/>
                </a:solidFill>
                <a:latin typeface="Roboto"/>
                <a:ea typeface="Roboto"/>
                <a:cs typeface="Roboto"/>
                <a:sym typeface="Roboto"/>
              </a:rPr>
              <a:t>Informants: Judith </a:t>
            </a:r>
            <a:r>
              <a:rPr lang="en" sz="1200" dirty="0" err="1">
                <a:solidFill>
                  <a:srgbClr val="FFFFFF"/>
                </a:solidFill>
                <a:latin typeface="Roboto"/>
                <a:ea typeface="Roboto"/>
                <a:cs typeface="Roboto"/>
                <a:sym typeface="Roboto"/>
              </a:rPr>
              <a:t>Varlamos</a:t>
            </a:r>
            <a:r>
              <a:rPr lang="en" sz="1200" dirty="0">
                <a:solidFill>
                  <a:srgbClr val="FFFFFF"/>
                </a:solidFill>
                <a:latin typeface="Roboto"/>
                <a:ea typeface="Roboto"/>
                <a:cs typeface="Roboto"/>
                <a:sym typeface="Roboto"/>
              </a:rPr>
              <a:t>, Mary </a:t>
            </a:r>
            <a:r>
              <a:rPr lang="en" sz="1200" dirty="0" err="1">
                <a:solidFill>
                  <a:srgbClr val="FFFFFF"/>
                </a:solidFill>
                <a:latin typeface="Roboto"/>
                <a:ea typeface="Roboto"/>
                <a:cs typeface="Roboto"/>
                <a:sym typeface="Roboto"/>
              </a:rPr>
              <a:t>Wallenmeyer</a:t>
            </a:r>
            <a:r>
              <a:rPr lang="en" sz="1200" dirty="0">
                <a:solidFill>
                  <a:srgbClr val="FFFFFF"/>
                </a:solidFill>
                <a:latin typeface="Roboto"/>
                <a:ea typeface="Roboto"/>
                <a:cs typeface="Roboto"/>
                <a:sym typeface="Roboto"/>
              </a:rPr>
              <a:t>, Lia Constantine</a:t>
            </a:r>
          </a:p>
          <a:p>
            <a:pPr marR="0" lvl="0" algn="l" rtl="0">
              <a:lnSpc>
                <a:spcPct val="115000"/>
              </a:lnSpc>
              <a:spcBef>
                <a:spcPts val="0"/>
              </a:spcBef>
              <a:spcAft>
                <a:spcPts val="0"/>
              </a:spcAft>
              <a:buNone/>
            </a:pPr>
            <a:endParaRPr sz="1200" dirty="0">
              <a:solidFill>
                <a:srgbClr val="FFFFFF"/>
              </a:solidFill>
              <a:latin typeface="Roboto"/>
              <a:ea typeface="Roboto"/>
              <a:cs typeface="Roboto"/>
              <a:sym typeface="Roboto"/>
            </a:endParaRPr>
          </a:p>
          <a:p>
            <a:pPr marL="457200" lvl="0" indent="-304800" rtl="0">
              <a:spcBef>
                <a:spcPts val="0"/>
              </a:spcBef>
              <a:spcAft>
                <a:spcPts val="0"/>
              </a:spcAft>
              <a:buClr>
                <a:srgbClr val="FFFFFF"/>
              </a:buClr>
              <a:buSzPct val="100000"/>
              <a:buFont typeface="Roboto"/>
              <a:buChar char="●"/>
            </a:pPr>
            <a:r>
              <a:rPr lang="en" sz="1200" dirty="0">
                <a:solidFill>
                  <a:srgbClr val="FFFFFF"/>
                </a:solidFill>
                <a:latin typeface="Roboto"/>
                <a:ea typeface="Roboto"/>
                <a:cs typeface="Roboto"/>
                <a:sym typeface="Roboto"/>
              </a:rPr>
              <a:t>If a trained person says prayers over clothing of the affected, then they will be cured (CONTAGIOUS MAGIC)</a:t>
            </a:r>
          </a:p>
          <a:p>
            <a:pPr marL="914400" lvl="1" indent="-304800" rtl="0">
              <a:spcBef>
                <a:spcPts val="0"/>
              </a:spcBef>
              <a:spcAft>
                <a:spcPts val="0"/>
              </a:spcAft>
              <a:buClr>
                <a:srgbClr val="FFFFFF"/>
              </a:buClr>
              <a:buSzPct val="100000"/>
              <a:buFont typeface="Roboto"/>
              <a:buChar char="○"/>
            </a:pPr>
            <a:r>
              <a:rPr lang="en" sz="1200" dirty="0">
                <a:solidFill>
                  <a:srgbClr val="FFFFFF"/>
                </a:solidFill>
                <a:latin typeface="Roboto"/>
                <a:ea typeface="Roboto"/>
                <a:cs typeface="Roboto"/>
                <a:sym typeface="Roboto"/>
              </a:rPr>
              <a:t>Informants: Mary </a:t>
            </a:r>
            <a:r>
              <a:rPr lang="en" sz="1200" dirty="0" err="1">
                <a:solidFill>
                  <a:srgbClr val="FFFFFF"/>
                </a:solidFill>
                <a:latin typeface="Roboto"/>
                <a:ea typeface="Roboto"/>
                <a:cs typeface="Roboto"/>
                <a:sym typeface="Roboto"/>
              </a:rPr>
              <a:t>Wallenmeyer</a:t>
            </a:r>
            <a:endParaRPr lang="en" sz="1200" dirty="0">
              <a:solidFill>
                <a:srgbClr val="FFFFFF"/>
              </a:solidFill>
              <a:latin typeface="Roboto"/>
              <a:ea typeface="Roboto"/>
              <a:cs typeface="Roboto"/>
              <a:sym typeface="Roboto"/>
            </a:endParaRPr>
          </a:p>
        </p:txBody>
      </p:sp>
      <p:pic>
        <p:nvPicPr>
          <p:cNvPr id="148" name="Shape 148"/>
          <p:cNvPicPr preferRelativeResize="0"/>
          <p:nvPr/>
        </p:nvPicPr>
        <p:blipFill>
          <a:blip r:embed="rId3">
            <a:alphaModFix/>
          </a:blip>
          <a:stretch>
            <a:fillRect/>
          </a:stretch>
        </p:blipFill>
        <p:spPr>
          <a:xfrm>
            <a:off x="7204075" y="304700"/>
            <a:ext cx="1644600" cy="28831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1318075" y="524650"/>
            <a:ext cx="7038900" cy="3799800"/>
          </a:xfrm>
          <a:prstGeom prst="rect">
            <a:avLst/>
          </a:prstGeom>
        </p:spPr>
        <p:txBody>
          <a:bodyPr wrap="square" lIns="91425" tIns="91425" rIns="91425" bIns="91425" anchor="t" anchorCtr="0">
            <a:noAutofit/>
          </a:bodyPr>
          <a:lstStyle/>
          <a:p>
            <a:pPr lvl="0" rtl="0">
              <a:spcBef>
                <a:spcPts val="0"/>
              </a:spcBef>
              <a:buNone/>
            </a:pPr>
            <a:r>
              <a:rPr lang="en" sz="1800"/>
              <a:t>Social Context:</a:t>
            </a:r>
          </a:p>
          <a:p>
            <a:pPr marL="457200" lvl="0" indent="-311150" rtl="0">
              <a:spcBef>
                <a:spcPts val="0"/>
              </a:spcBef>
              <a:spcAft>
                <a:spcPts val="0"/>
              </a:spcAft>
              <a:buSzPct val="100000"/>
            </a:pPr>
            <a:r>
              <a:rPr lang="en"/>
              <a:t>Can be given accidentally or on purpose by strangers or “bad people” to anyone</a:t>
            </a:r>
          </a:p>
          <a:p>
            <a:pPr marL="457200" lvl="0" indent="-311150" rtl="0">
              <a:spcBef>
                <a:spcPts val="0"/>
              </a:spcBef>
              <a:spcAft>
                <a:spcPts val="0"/>
              </a:spcAft>
              <a:buSzPct val="100000"/>
            </a:pPr>
            <a:r>
              <a:rPr lang="en"/>
              <a:t>People often aren’t aware of receiving the evil eye </a:t>
            </a:r>
          </a:p>
          <a:p>
            <a:pPr marL="457200" lvl="0" indent="-311150" rtl="0">
              <a:spcBef>
                <a:spcPts val="0"/>
              </a:spcBef>
              <a:spcAft>
                <a:spcPts val="0"/>
              </a:spcAft>
              <a:buSzPct val="100000"/>
            </a:pPr>
            <a:r>
              <a:rPr lang="en"/>
              <a:t>Charms commonly worn and given to newborn babies</a:t>
            </a:r>
          </a:p>
          <a:p>
            <a:pPr marL="457200" lvl="0" indent="-311150" rtl="0">
              <a:spcBef>
                <a:spcPts val="0"/>
              </a:spcBef>
              <a:spcAft>
                <a:spcPts val="0"/>
              </a:spcAft>
              <a:buSzPct val="100000"/>
            </a:pPr>
            <a:r>
              <a:rPr lang="en"/>
              <a:t>Processes to identify or cure the evil eye are performed in the home by specially “trained” individuals</a:t>
            </a:r>
          </a:p>
          <a:p>
            <a:pPr marL="457200" lvl="0" indent="-311150" rtl="0">
              <a:spcBef>
                <a:spcPts val="0"/>
              </a:spcBef>
              <a:buSzPct val="100000"/>
            </a:pPr>
            <a:r>
              <a:rPr lang="en"/>
              <a:t>Superstition is passed down from parents</a:t>
            </a:r>
          </a:p>
          <a:p>
            <a:pPr lvl="0" rtl="0">
              <a:spcBef>
                <a:spcPts val="0"/>
              </a:spcBef>
              <a:buNone/>
            </a:pPr>
            <a:endParaRPr/>
          </a:p>
          <a:p>
            <a:pPr lvl="0">
              <a:spcBef>
                <a:spcPts val="0"/>
              </a:spcBef>
              <a:buNone/>
            </a:pPr>
            <a:r>
              <a:rPr lang="en" sz="1800"/>
              <a:t>Cultural Context:</a:t>
            </a:r>
          </a:p>
          <a:p>
            <a:pPr marL="457200" lvl="0" indent="-311150" rtl="0">
              <a:spcBef>
                <a:spcPts val="0"/>
              </a:spcBef>
              <a:spcAft>
                <a:spcPts val="0"/>
              </a:spcAft>
              <a:buSzPct val="100000"/>
            </a:pPr>
            <a:r>
              <a:rPr lang="en"/>
              <a:t>Recognized by the church as a legitimate religious phenomena</a:t>
            </a:r>
          </a:p>
          <a:p>
            <a:pPr marL="457200" lvl="0" indent="-311150" rtl="0">
              <a:spcBef>
                <a:spcPts val="0"/>
              </a:spcBef>
              <a:spcAft>
                <a:spcPts val="0"/>
              </a:spcAft>
              <a:buSzPct val="100000"/>
            </a:pPr>
            <a:r>
              <a:rPr lang="en"/>
              <a:t>Evil generated by the devil</a:t>
            </a:r>
          </a:p>
          <a:p>
            <a:pPr marL="457200" lvl="0" indent="-311150">
              <a:spcBef>
                <a:spcPts val="0"/>
              </a:spcBef>
              <a:buSzPct val="100000"/>
            </a:pPr>
            <a:r>
              <a:rPr lang="en"/>
              <a:t>Serves as an explanation for bad things that occur-- esp. illnesses or pain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Walking</a:t>
            </a:r>
          </a:p>
        </p:txBody>
      </p:sp>
      <p:sp>
        <p:nvSpPr>
          <p:cNvPr id="159" name="Shape 159"/>
          <p:cNvSpPr txBox="1">
            <a:spLocks noGrp="1"/>
          </p:cNvSpPr>
          <p:nvPr>
            <p:ph type="body" idx="1"/>
          </p:nvPr>
        </p:nvSpPr>
        <p:spPr>
          <a:xfrm>
            <a:off x="1184350" y="1382375"/>
            <a:ext cx="6376500" cy="2911200"/>
          </a:xfrm>
          <a:prstGeom prst="rect">
            <a:avLst/>
          </a:prstGeom>
        </p:spPr>
        <p:txBody>
          <a:bodyPr wrap="square" lIns="91425" tIns="91425" rIns="91425" bIns="91425" anchor="t" anchorCtr="0">
            <a:noAutofit/>
          </a:bodyPr>
          <a:lstStyle/>
          <a:p>
            <a:pPr lvl="0" rtl="0">
              <a:spcBef>
                <a:spcPts val="0"/>
              </a:spcBef>
              <a:spcAft>
                <a:spcPts val="0"/>
              </a:spcAft>
              <a:buNone/>
            </a:pPr>
            <a:endParaRPr sz="1200">
              <a:solidFill>
                <a:srgbClr val="FFFFFF"/>
              </a:solidFill>
              <a:latin typeface="Roboto"/>
              <a:ea typeface="Roboto"/>
              <a:cs typeface="Roboto"/>
              <a:sym typeface="Roboto"/>
            </a:endParaRPr>
          </a:p>
          <a:p>
            <a:pPr lvl="0" rtl="0">
              <a:spcBef>
                <a:spcPts val="0"/>
              </a:spcBef>
              <a:spcAft>
                <a:spcPts val="0"/>
              </a:spcAft>
              <a:buNone/>
            </a:pPr>
            <a:r>
              <a:rPr lang="en" sz="1200">
                <a:solidFill>
                  <a:srgbClr val="FFFFFF"/>
                </a:solidFill>
                <a:latin typeface="Roboto"/>
                <a:ea typeface="Roboto"/>
                <a:cs typeface="Roboto"/>
                <a:sym typeface="Roboto"/>
              </a:rPr>
              <a:t>Sign Superstition (If A, then B)</a:t>
            </a:r>
          </a:p>
          <a:p>
            <a:pPr marL="457200" lvl="0" indent="-304800" rtl="0">
              <a:spcBef>
                <a:spcPts val="0"/>
              </a:spcBef>
              <a:spcAft>
                <a:spcPts val="0"/>
              </a:spcAft>
              <a:buClr>
                <a:srgbClr val="FFFFFF"/>
              </a:buClr>
              <a:buSzPct val="100000"/>
              <a:buFont typeface="Roboto"/>
            </a:pPr>
            <a:r>
              <a:rPr lang="en" sz="1200">
                <a:solidFill>
                  <a:srgbClr val="FFFFFF"/>
                </a:solidFill>
                <a:latin typeface="Roboto"/>
                <a:ea typeface="Roboto"/>
                <a:cs typeface="Roboto"/>
                <a:sym typeface="Roboto"/>
              </a:rPr>
              <a:t>If you walk across someone’s legs, bad things will happen</a:t>
            </a:r>
          </a:p>
          <a:p>
            <a:pPr marL="914400" lvl="1" indent="-304800" rtl="0">
              <a:spcBef>
                <a:spcPts val="0"/>
              </a:spcBef>
              <a:spcAft>
                <a:spcPts val="0"/>
              </a:spcAft>
              <a:buClr>
                <a:srgbClr val="FFFFFF"/>
              </a:buClr>
              <a:buSzPct val="100000"/>
              <a:buFont typeface="Roboto"/>
            </a:pPr>
            <a:r>
              <a:rPr lang="en" sz="1200">
                <a:solidFill>
                  <a:srgbClr val="FFFFFF"/>
                </a:solidFill>
                <a:latin typeface="Roboto"/>
                <a:ea typeface="Roboto"/>
                <a:cs typeface="Roboto"/>
                <a:sym typeface="Roboto"/>
              </a:rPr>
              <a:t>Informants:  Ally Stone and George Spanos</a:t>
            </a:r>
          </a:p>
          <a:p>
            <a:pPr marR="0" lvl="0" algn="l" rtl="0">
              <a:lnSpc>
                <a:spcPct val="115000"/>
              </a:lnSpc>
              <a:spcBef>
                <a:spcPts val="0"/>
              </a:spcBef>
              <a:spcAft>
                <a:spcPts val="0"/>
              </a:spcAft>
              <a:buNone/>
            </a:pPr>
            <a:endParaRPr sz="1200">
              <a:solidFill>
                <a:srgbClr val="FFFFFF"/>
              </a:solidFill>
              <a:latin typeface="Roboto"/>
              <a:ea typeface="Roboto"/>
              <a:cs typeface="Roboto"/>
              <a:sym typeface="Roboto"/>
            </a:endParaRPr>
          </a:p>
          <a:p>
            <a:pPr marR="0" lvl="0" algn="l" rtl="0">
              <a:lnSpc>
                <a:spcPct val="115000"/>
              </a:lnSpc>
              <a:spcBef>
                <a:spcPts val="0"/>
              </a:spcBef>
              <a:spcAft>
                <a:spcPts val="0"/>
              </a:spcAft>
              <a:buNone/>
            </a:pPr>
            <a:endParaRPr sz="1200">
              <a:solidFill>
                <a:srgbClr val="FFFFFF"/>
              </a:solidFill>
              <a:latin typeface="Roboto"/>
              <a:ea typeface="Roboto"/>
              <a:cs typeface="Roboto"/>
              <a:sym typeface="Roboto"/>
            </a:endParaRPr>
          </a:p>
          <a:p>
            <a:pPr marR="0" lvl="0" algn="l" rtl="0">
              <a:lnSpc>
                <a:spcPct val="115000"/>
              </a:lnSpc>
              <a:spcBef>
                <a:spcPts val="0"/>
              </a:spcBef>
              <a:spcAft>
                <a:spcPts val="0"/>
              </a:spcAft>
              <a:buNone/>
            </a:pPr>
            <a:endParaRPr sz="1200">
              <a:solidFill>
                <a:srgbClr val="FFFFFF"/>
              </a:solidFill>
              <a:latin typeface="Roboto"/>
              <a:ea typeface="Roboto"/>
              <a:cs typeface="Roboto"/>
              <a:sym typeface="Roboto"/>
            </a:endParaRPr>
          </a:p>
          <a:p>
            <a:pPr marR="0" lvl="0" algn="l" rtl="0">
              <a:lnSpc>
                <a:spcPct val="115000"/>
              </a:lnSpc>
              <a:spcBef>
                <a:spcPts val="0"/>
              </a:spcBef>
              <a:spcAft>
                <a:spcPts val="0"/>
              </a:spcAft>
              <a:buNone/>
            </a:pPr>
            <a:r>
              <a:rPr lang="en" sz="1200">
                <a:solidFill>
                  <a:srgbClr val="FFFFFF"/>
                </a:solidFill>
                <a:latin typeface="Roboto"/>
                <a:ea typeface="Roboto"/>
                <a:cs typeface="Roboto"/>
                <a:sym typeface="Roboto"/>
              </a:rPr>
              <a:t>Magic Superstition (If you do A, then B):</a:t>
            </a:r>
          </a:p>
          <a:p>
            <a:pPr marL="457200" marR="0" lvl="0" indent="-304800" algn="l" rtl="0">
              <a:lnSpc>
                <a:spcPct val="115000"/>
              </a:lnSpc>
              <a:spcBef>
                <a:spcPts val="0"/>
              </a:spcBef>
              <a:spcAft>
                <a:spcPts val="0"/>
              </a:spcAft>
              <a:buClr>
                <a:srgbClr val="FFFFFF"/>
              </a:buClr>
              <a:buSzPct val="100000"/>
              <a:buFont typeface="Roboto"/>
            </a:pPr>
            <a:r>
              <a:rPr lang="en" sz="1200">
                <a:solidFill>
                  <a:srgbClr val="FFFFFF"/>
                </a:solidFill>
                <a:latin typeface="Roboto"/>
                <a:ea typeface="Roboto"/>
                <a:cs typeface="Roboto"/>
                <a:sym typeface="Roboto"/>
              </a:rPr>
              <a:t>If you don’t walk out of the same door that you entered in, your life will not keep flowing correctly and the single people at the party will never get married</a:t>
            </a:r>
          </a:p>
          <a:p>
            <a:pPr marL="914400" marR="0" lvl="1" indent="-304800" algn="l" rtl="0">
              <a:lnSpc>
                <a:spcPct val="115000"/>
              </a:lnSpc>
              <a:spcBef>
                <a:spcPts val="0"/>
              </a:spcBef>
              <a:spcAft>
                <a:spcPts val="0"/>
              </a:spcAft>
              <a:buClr>
                <a:srgbClr val="FFFFFF"/>
              </a:buClr>
              <a:buSzPct val="100000"/>
              <a:buFont typeface="Roboto"/>
            </a:pPr>
            <a:r>
              <a:rPr lang="en" sz="1200">
                <a:solidFill>
                  <a:srgbClr val="FFFFFF"/>
                </a:solidFill>
                <a:latin typeface="Roboto"/>
                <a:ea typeface="Roboto"/>
                <a:cs typeface="Roboto"/>
                <a:sym typeface="Roboto"/>
              </a:rPr>
              <a:t>Informants: Vungelia Glyptis, Mary Wallenmeyer, George Spanos</a:t>
            </a:r>
          </a:p>
          <a:p>
            <a:pPr marL="457200" lvl="0" indent="0" rtl="0">
              <a:spcBef>
                <a:spcPts val="0"/>
              </a:spcBef>
              <a:spcAft>
                <a:spcPts val="0"/>
              </a:spcAft>
              <a:buNone/>
            </a:pPr>
            <a:endParaRPr sz="1200">
              <a:solidFill>
                <a:srgbClr val="FFFFFF"/>
              </a:solidFill>
              <a:latin typeface="Roboto"/>
              <a:ea typeface="Roboto"/>
              <a:cs typeface="Roboto"/>
              <a:sym typeface="Roboto"/>
            </a:endParaRPr>
          </a:p>
        </p:txBody>
      </p:sp>
      <p:pic>
        <p:nvPicPr>
          <p:cNvPr id="160" name="Shape 160" descr="Doorway"/>
          <p:cNvPicPr preferRelativeResize="0"/>
          <p:nvPr/>
        </p:nvPicPr>
        <p:blipFill>
          <a:blip r:embed="rId3">
            <a:alphaModFix/>
          </a:blip>
          <a:stretch>
            <a:fillRect/>
          </a:stretch>
        </p:blipFill>
        <p:spPr>
          <a:xfrm>
            <a:off x="6635075" y="97625"/>
            <a:ext cx="2119201" cy="19495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1297500" y="678950"/>
            <a:ext cx="7038900" cy="3799800"/>
          </a:xfrm>
          <a:prstGeom prst="rect">
            <a:avLst/>
          </a:prstGeom>
        </p:spPr>
        <p:txBody>
          <a:bodyPr wrap="square" lIns="91425" tIns="91425" rIns="91425" bIns="91425" anchor="t" anchorCtr="0">
            <a:noAutofit/>
          </a:bodyPr>
          <a:lstStyle/>
          <a:p>
            <a:pPr lvl="0" rtl="0">
              <a:spcBef>
                <a:spcPts val="0"/>
              </a:spcBef>
              <a:buNone/>
            </a:pPr>
            <a:r>
              <a:rPr lang="en" sz="1800"/>
              <a:t>Social Context:</a:t>
            </a:r>
          </a:p>
          <a:p>
            <a:pPr marL="457200" lvl="0" indent="-311150" rtl="0">
              <a:spcBef>
                <a:spcPts val="0"/>
              </a:spcBef>
              <a:spcAft>
                <a:spcPts val="0"/>
              </a:spcAft>
              <a:buSzPct val="100000"/>
            </a:pPr>
            <a:r>
              <a:rPr lang="en"/>
              <a:t>Practiced during events and gatherings (church, weddings, family dinners, etc.) </a:t>
            </a:r>
          </a:p>
          <a:p>
            <a:pPr marL="457200" lvl="0" indent="-311150" rtl="0">
              <a:spcBef>
                <a:spcPts val="0"/>
              </a:spcBef>
              <a:spcAft>
                <a:spcPts val="0"/>
              </a:spcAft>
              <a:buSzPct val="100000"/>
            </a:pPr>
            <a:r>
              <a:rPr lang="en"/>
              <a:t>Passed down through families </a:t>
            </a:r>
          </a:p>
          <a:p>
            <a:pPr marL="457200" lvl="0" indent="-311150" rtl="0">
              <a:spcBef>
                <a:spcPts val="0"/>
              </a:spcBef>
              <a:spcAft>
                <a:spcPts val="0"/>
              </a:spcAft>
              <a:buSzPct val="100000"/>
            </a:pPr>
            <a:r>
              <a:rPr lang="en"/>
              <a:t>Anytime a person enters or exits a building</a:t>
            </a:r>
          </a:p>
          <a:p>
            <a:pPr lvl="0" rtl="0">
              <a:spcBef>
                <a:spcPts val="0"/>
              </a:spcBef>
              <a:spcAft>
                <a:spcPts val="0"/>
              </a:spcAft>
              <a:buNone/>
            </a:pPr>
            <a:endParaRPr sz="1200">
              <a:latin typeface="Roboto"/>
              <a:ea typeface="Roboto"/>
              <a:cs typeface="Roboto"/>
              <a:sym typeface="Roboto"/>
            </a:endParaRPr>
          </a:p>
          <a:p>
            <a:pPr lvl="0" rtl="0">
              <a:spcBef>
                <a:spcPts val="0"/>
              </a:spcBef>
              <a:spcAft>
                <a:spcPts val="0"/>
              </a:spcAft>
              <a:buNone/>
            </a:pPr>
            <a:endParaRPr sz="1200">
              <a:latin typeface="Roboto"/>
              <a:ea typeface="Roboto"/>
              <a:cs typeface="Roboto"/>
              <a:sym typeface="Roboto"/>
            </a:endParaRPr>
          </a:p>
          <a:p>
            <a:pPr lvl="0">
              <a:spcBef>
                <a:spcPts val="0"/>
              </a:spcBef>
              <a:buNone/>
            </a:pPr>
            <a:r>
              <a:rPr lang="en" sz="1800"/>
              <a:t>Cultural Context:</a:t>
            </a:r>
          </a:p>
          <a:p>
            <a:pPr marL="457200" lvl="0" indent="-311150" rtl="0">
              <a:spcBef>
                <a:spcPts val="0"/>
              </a:spcBef>
              <a:buSzPct val="100000"/>
            </a:pPr>
            <a:r>
              <a:rPr lang="en"/>
              <a:t>Walking out the same door you entered symbolizes ending or closing the event and not leaving it undone. This is especially important in church gatherings or big family meals. </a:t>
            </a:r>
          </a:p>
          <a:p>
            <a:pPr lvl="0" rt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Pregnancy</a:t>
            </a:r>
          </a:p>
        </p:txBody>
      </p:sp>
      <p:sp>
        <p:nvSpPr>
          <p:cNvPr id="171" name="Shape 171"/>
          <p:cNvSpPr txBox="1">
            <a:spLocks noGrp="1"/>
          </p:cNvSpPr>
          <p:nvPr>
            <p:ph type="body" idx="1"/>
          </p:nvPr>
        </p:nvSpPr>
        <p:spPr>
          <a:xfrm>
            <a:off x="1252675" y="981700"/>
            <a:ext cx="7038900" cy="3340200"/>
          </a:xfrm>
          <a:prstGeom prst="rect">
            <a:avLst/>
          </a:prstGeom>
        </p:spPr>
        <p:txBody>
          <a:bodyPr wrap="square" lIns="91425" tIns="91425" rIns="91425" bIns="91425" anchor="t" anchorCtr="0">
            <a:noAutofit/>
          </a:bodyPr>
          <a:lstStyle/>
          <a:p>
            <a:pPr lvl="0" rtl="0">
              <a:spcBef>
                <a:spcPts val="0"/>
              </a:spcBef>
              <a:spcAft>
                <a:spcPts val="0"/>
              </a:spcAft>
              <a:buNone/>
            </a:pPr>
            <a:endParaRPr/>
          </a:p>
          <a:p>
            <a:pPr lvl="0" rtl="0">
              <a:spcBef>
                <a:spcPts val="0"/>
              </a:spcBef>
              <a:spcAft>
                <a:spcPts val="0"/>
              </a:spcAft>
              <a:buNone/>
            </a:pPr>
            <a:r>
              <a:rPr lang="en"/>
              <a:t>Sign Superstition (If A, then B):</a:t>
            </a:r>
          </a:p>
          <a:p>
            <a:pPr marL="457200" lvl="0" indent="-311150" rtl="0">
              <a:spcBef>
                <a:spcPts val="0"/>
              </a:spcBef>
              <a:spcAft>
                <a:spcPts val="0"/>
              </a:spcAft>
              <a:buSzPct val="100000"/>
            </a:pPr>
            <a:r>
              <a:rPr lang="en"/>
              <a:t>(Needle hung from string over pregnant woman’s hand)-- If the needle settles into circular motion  then baby is a girl. If it swings back and forth, then baby is a boy.</a:t>
            </a:r>
          </a:p>
          <a:p>
            <a:pPr marL="914400" lvl="1" indent="-298450" rtl="0">
              <a:spcBef>
                <a:spcPts val="0"/>
              </a:spcBef>
              <a:spcAft>
                <a:spcPts val="0"/>
              </a:spcAft>
              <a:buSzPct val="100000"/>
            </a:pPr>
            <a:r>
              <a:rPr lang="en"/>
              <a:t>Informants: Mary Wallenmeyer, Katie Spanos</a:t>
            </a:r>
          </a:p>
          <a:p>
            <a:pPr lvl="0" rtl="0">
              <a:spcBef>
                <a:spcPts val="0"/>
              </a:spcBef>
              <a:spcAft>
                <a:spcPts val="0"/>
              </a:spcAft>
              <a:buNone/>
            </a:pPr>
            <a:endParaRPr/>
          </a:p>
          <a:p>
            <a:pPr lvl="0" rtl="0">
              <a:spcBef>
                <a:spcPts val="0"/>
              </a:spcBef>
              <a:spcAft>
                <a:spcPts val="0"/>
              </a:spcAft>
              <a:buNone/>
            </a:pPr>
            <a:endParaRPr/>
          </a:p>
          <a:p>
            <a:pPr lvl="0" rtl="0">
              <a:spcBef>
                <a:spcPts val="0"/>
              </a:spcBef>
              <a:spcAft>
                <a:spcPts val="0"/>
              </a:spcAft>
              <a:buNone/>
            </a:pPr>
            <a:r>
              <a:rPr lang="en"/>
              <a:t>Magic Superstitions (If you do A, then B):</a:t>
            </a:r>
          </a:p>
          <a:p>
            <a:pPr marL="457200" lvl="0" indent="-311150" rtl="0">
              <a:spcBef>
                <a:spcPts val="0"/>
              </a:spcBef>
              <a:spcAft>
                <a:spcPts val="0"/>
              </a:spcAft>
              <a:buSzPct val="100000"/>
            </a:pPr>
            <a:r>
              <a:rPr lang="en"/>
              <a:t>If a mother eats/touches/interacts with anything red during a certain week of her pregnancy, then her child will have a birth mark.</a:t>
            </a:r>
          </a:p>
          <a:p>
            <a:pPr marL="914400" lvl="1" indent="-298450" rtl="0">
              <a:spcBef>
                <a:spcPts val="0"/>
              </a:spcBef>
              <a:spcAft>
                <a:spcPts val="0"/>
              </a:spcAft>
              <a:buSzPct val="100000"/>
            </a:pPr>
            <a:r>
              <a:rPr lang="en"/>
              <a:t>Informant: Vungelia Glyptis</a:t>
            </a:r>
          </a:p>
          <a:p>
            <a:pPr marL="457200" lvl="0" indent="-311150" rtl="0">
              <a:spcBef>
                <a:spcPts val="0"/>
              </a:spcBef>
              <a:spcAft>
                <a:spcPts val="0"/>
              </a:spcAft>
              <a:buSzPct val="100000"/>
            </a:pPr>
            <a:r>
              <a:rPr lang="en"/>
              <a:t>If you eat pomegranates, you will be more fertile</a:t>
            </a:r>
          </a:p>
          <a:p>
            <a:pPr marL="914400" lvl="1" indent="-298450" rtl="0">
              <a:spcBef>
                <a:spcPts val="0"/>
              </a:spcBef>
              <a:spcAft>
                <a:spcPts val="0"/>
              </a:spcAft>
              <a:buSzPct val="100000"/>
            </a:pPr>
            <a:r>
              <a:rPr lang="en"/>
              <a:t>Informant: Katie Spanos</a:t>
            </a:r>
          </a:p>
          <a:p>
            <a:pPr lvl="0" rtl="0">
              <a:spcBef>
                <a:spcPts val="0"/>
              </a:spcBef>
              <a:spcAft>
                <a:spcPts val="0"/>
              </a:spcAft>
              <a:buNone/>
            </a:pPr>
            <a:endParaRPr/>
          </a:p>
          <a:p>
            <a:pPr lvl="0" rtl="0">
              <a:spcBef>
                <a:spcPts val="0"/>
              </a:spcBef>
              <a:spcAft>
                <a:spcPts val="0"/>
              </a:spcAft>
              <a:buNone/>
            </a:pPr>
            <a:endParaRPr/>
          </a:p>
          <a:p>
            <a:pPr lv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1187825" y="588300"/>
            <a:ext cx="4930500" cy="4293000"/>
          </a:xfrm>
          <a:prstGeom prst="rect">
            <a:avLst/>
          </a:prstGeom>
        </p:spPr>
        <p:txBody>
          <a:bodyPr wrap="square" lIns="91425" tIns="91425" rIns="91425" bIns="91425" anchor="t" anchorCtr="0">
            <a:noAutofit/>
          </a:bodyPr>
          <a:lstStyle/>
          <a:p>
            <a:pPr lvl="0">
              <a:spcBef>
                <a:spcPts val="0"/>
              </a:spcBef>
              <a:buNone/>
            </a:pPr>
            <a:r>
              <a:rPr lang="en" sz="1800"/>
              <a:t>Social Context:</a:t>
            </a:r>
          </a:p>
          <a:p>
            <a:pPr marL="457200" lvl="0" indent="-311150" rtl="0">
              <a:spcBef>
                <a:spcPts val="0"/>
              </a:spcBef>
              <a:spcAft>
                <a:spcPts val="0"/>
              </a:spcAft>
              <a:buSzPct val="100000"/>
            </a:pPr>
            <a:r>
              <a:rPr lang="en"/>
              <a:t>Needle: extended family will practice this on pregnant woman to guess baby’s gender </a:t>
            </a:r>
          </a:p>
          <a:p>
            <a:pPr marL="457200" lvl="0" indent="-311150" rtl="0">
              <a:spcBef>
                <a:spcPts val="0"/>
              </a:spcBef>
              <a:spcAft>
                <a:spcPts val="0"/>
              </a:spcAft>
              <a:buSzPct val="100000"/>
            </a:pPr>
            <a:r>
              <a:rPr lang="en"/>
              <a:t>Red: something familiy members will remind pregnant woman about</a:t>
            </a:r>
          </a:p>
          <a:p>
            <a:pPr marL="457200" lvl="0" indent="-311150" rtl="0">
              <a:spcBef>
                <a:spcPts val="0"/>
              </a:spcBef>
              <a:spcAft>
                <a:spcPts val="0"/>
              </a:spcAft>
              <a:buSzPct val="100000"/>
            </a:pPr>
            <a:r>
              <a:rPr lang="en"/>
              <a:t>Pomegranate superstition: passed from adult female figures to younger women</a:t>
            </a:r>
          </a:p>
          <a:p>
            <a:pPr marL="914400" lvl="1" indent="-298450" rtl="0">
              <a:spcBef>
                <a:spcPts val="0"/>
              </a:spcBef>
              <a:buSzPct val="100000"/>
            </a:pPr>
            <a:r>
              <a:rPr lang="en"/>
              <a:t>Pomegranates given to girls and young women by older women to bring them fertility </a:t>
            </a:r>
          </a:p>
          <a:p>
            <a:pPr lvl="0">
              <a:spcBef>
                <a:spcPts val="0"/>
              </a:spcBef>
              <a:buNone/>
            </a:pPr>
            <a:r>
              <a:rPr lang="en" sz="1800"/>
              <a:t>Cultural Context:</a:t>
            </a:r>
          </a:p>
          <a:p>
            <a:pPr marL="457200" lvl="0" indent="-311150" rtl="0">
              <a:spcBef>
                <a:spcPts val="0"/>
              </a:spcBef>
              <a:spcAft>
                <a:spcPts val="0"/>
              </a:spcAft>
              <a:buSzPct val="100000"/>
            </a:pPr>
            <a:r>
              <a:rPr lang="en"/>
              <a:t>Needle during pregnancy was used before ultrasounds existed, now more of a fun way to predict gender of baby</a:t>
            </a:r>
          </a:p>
          <a:p>
            <a:pPr marL="457200" lvl="0" indent="-311150" rtl="0">
              <a:spcBef>
                <a:spcPts val="0"/>
              </a:spcBef>
              <a:spcAft>
                <a:spcPts val="0"/>
              </a:spcAft>
              <a:buSzPct val="100000"/>
            </a:pPr>
            <a:r>
              <a:rPr lang="en"/>
              <a:t>Red: color is associated with the devil </a:t>
            </a:r>
          </a:p>
          <a:p>
            <a:pPr marL="457200" lvl="0" indent="-311150" rtl="0">
              <a:spcBef>
                <a:spcPts val="0"/>
              </a:spcBef>
              <a:buSzPct val="100000"/>
            </a:pPr>
            <a:r>
              <a:rPr lang="en"/>
              <a:t>Pomegranate has mythological ties to Persephone and Demeter (Greek goddess of fertility and harvest)</a:t>
            </a:r>
          </a:p>
        </p:txBody>
      </p:sp>
      <p:pic>
        <p:nvPicPr>
          <p:cNvPr id="177" name="Shape 177"/>
          <p:cNvPicPr preferRelativeResize="0"/>
          <p:nvPr/>
        </p:nvPicPr>
        <p:blipFill>
          <a:blip r:embed="rId3">
            <a:alphaModFix/>
          </a:blip>
          <a:stretch>
            <a:fillRect/>
          </a:stretch>
        </p:blipFill>
        <p:spPr>
          <a:xfrm>
            <a:off x="6243050" y="168625"/>
            <a:ext cx="2707600" cy="271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New Year’s Celebrations</a:t>
            </a:r>
          </a:p>
        </p:txBody>
      </p:sp>
      <p:sp>
        <p:nvSpPr>
          <p:cNvPr id="183" name="Shape 183"/>
          <p:cNvSpPr txBox="1">
            <a:spLocks noGrp="1"/>
          </p:cNvSpPr>
          <p:nvPr>
            <p:ph type="body" idx="1"/>
          </p:nvPr>
        </p:nvSpPr>
        <p:spPr>
          <a:xfrm>
            <a:off x="436825" y="1491175"/>
            <a:ext cx="4696500" cy="2911800"/>
          </a:xfrm>
          <a:prstGeom prst="rect">
            <a:avLst/>
          </a:prstGeom>
        </p:spPr>
        <p:txBody>
          <a:bodyPr wrap="square" lIns="91425" tIns="91425" rIns="91425" bIns="91425" anchor="t" anchorCtr="0">
            <a:noAutofit/>
          </a:bodyPr>
          <a:lstStyle/>
          <a:p>
            <a:pPr lvl="0" rtl="0">
              <a:spcBef>
                <a:spcPts val="0"/>
              </a:spcBef>
              <a:spcAft>
                <a:spcPts val="0"/>
              </a:spcAft>
              <a:buNone/>
            </a:pPr>
            <a:r>
              <a:rPr lang="en"/>
              <a:t>Sign Superstitions:</a:t>
            </a:r>
          </a:p>
          <a:p>
            <a:pPr lvl="0" rtl="0">
              <a:spcBef>
                <a:spcPts val="0"/>
              </a:spcBef>
              <a:spcAft>
                <a:spcPts val="0"/>
              </a:spcAft>
              <a:buNone/>
            </a:pPr>
            <a:endParaRPr/>
          </a:p>
          <a:p>
            <a:pPr marL="457200" lvl="0" indent="-311150" rtl="0">
              <a:spcBef>
                <a:spcPts val="0"/>
              </a:spcBef>
              <a:spcAft>
                <a:spcPts val="0"/>
              </a:spcAft>
              <a:buSzPct val="100000"/>
            </a:pPr>
            <a:r>
              <a:rPr lang="en"/>
              <a:t>If you receive the piece of Vasilopita cake that has a coin in it on New Year’s Day, you will have good luck all year</a:t>
            </a:r>
          </a:p>
          <a:p>
            <a:pPr marL="914400" lvl="1" indent="-298450" rtl="0">
              <a:spcBef>
                <a:spcPts val="0"/>
              </a:spcBef>
              <a:spcAft>
                <a:spcPts val="0"/>
              </a:spcAft>
              <a:buSzPct val="100000"/>
            </a:pPr>
            <a:r>
              <a:rPr lang="en"/>
              <a:t>Informants: Katie Spanos and Lia Constantine</a:t>
            </a:r>
          </a:p>
          <a:p>
            <a:pPr marL="457200" lvl="0" indent="0" rtl="0">
              <a:spcBef>
                <a:spcPts val="0"/>
              </a:spcBef>
              <a:spcAft>
                <a:spcPts val="0"/>
              </a:spcAft>
              <a:buNone/>
            </a:pPr>
            <a:endParaRPr/>
          </a:p>
          <a:p>
            <a:pPr marL="457200" lvl="0" indent="-311150" rtl="0">
              <a:spcBef>
                <a:spcPts val="0"/>
              </a:spcBef>
              <a:spcAft>
                <a:spcPts val="0"/>
              </a:spcAft>
              <a:buSzPct val="100000"/>
            </a:pPr>
            <a:r>
              <a:rPr lang="en"/>
              <a:t>When you throw a pomegranate on the ground on New Year’s Eve, if it has a lot of seeds, you will have good luck</a:t>
            </a:r>
          </a:p>
          <a:p>
            <a:pPr marL="914400" lvl="1" indent="-298450" rtl="0">
              <a:spcBef>
                <a:spcPts val="0"/>
              </a:spcBef>
              <a:spcAft>
                <a:spcPts val="0"/>
              </a:spcAft>
              <a:buSzPct val="100000"/>
            </a:pPr>
            <a:r>
              <a:rPr lang="en"/>
              <a:t>Informant: Vungelia Glyptis</a:t>
            </a:r>
          </a:p>
          <a:p>
            <a:pPr lvl="0" rtl="0">
              <a:spcBef>
                <a:spcPts val="0"/>
              </a:spcBef>
              <a:spcAft>
                <a:spcPts val="0"/>
              </a:spcAft>
              <a:buNone/>
            </a:pPr>
            <a:endParaRPr/>
          </a:p>
          <a:p>
            <a:pPr marL="457200" lvl="0" indent="0" rtl="0">
              <a:spcBef>
                <a:spcPts val="0"/>
              </a:spcBef>
              <a:spcAft>
                <a:spcPts val="0"/>
              </a:spcAft>
              <a:buNone/>
            </a:pPr>
            <a:endParaRPr/>
          </a:p>
          <a:p>
            <a:pPr lvl="0">
              <a:spcBef>
                <a:spcPts val="0"/>
              </a:spcBef>
              <a:spcAft>
                <a:spcPts val="0"/>
              </a:spcAft>
              <a:buNone/>
            </a:pPr>
            <a:endParaRPr/>
          </a:p>
        </p:txBody>
      </p:sp>
      <p:pic>
        <p:nvPicPr>
          <p:cNvPr id="184" name="Shape 184"/>
          <p:cNvPicPr preferRelativeResize="0"/>
          <p:nvPr/>
        </p:nvPicPr>
        <p:blipFill>
          <a:blip r:embed="rId3">
            <a:alphaModFix/>
          </a:blip>
          <a:stretch>
            <a:fillRect/>
          </a:stretch>
        </p:blipFill>
        <p:spPr>
          <a:xfrm>
            <a:off x="5331150" y="1491187"/>
            <a:ext cx="3388399" cy="2652975"/>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961</Words>
  <Application>Microsoft Macintosh PowerPoint</Application>
  <PresentationFormat>On-screen Show (16:9)</PresentationFormat>
  <Paragraphs>103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Lato</vt:lpstr>
      <vt:lpstr>Montserrat</vt:lpstr>
      <vt:lpstr>Roboto</vt:lpstr>
      <vt:lpstr>Arial</vt:lpstr>
      <vt:lpstr>Focus</vt:lpstr>
      <vt:lpstr>Greek Superstitions</vt:lpstr>
      <vt:lpstr>Introduction</vt:lpstr>
      <vt:lpstr>Evil Eye</vt:lpstr>
      <vt:lpstr>PowerPoint Presentation</vt:lpstr>
      <vt:lpstr>Walking</vt:lpstr>
      <vt:lpstr>PowerPoint Presentation</vt:lpstr>
      <vt:lpstr>Pregnancy</vt:lpstr>
      <vt:lpstr>PowerPoint Presentation</vt:lpstr>
      <vt:lpstr>New Year’s Celebrations</vt:lpstr>
      <vt:lpstr>PowerPoint Presentation</vt:lpstr>
      <vt:lpstr>Conclusion</vt:lpstr>
      <vt:lpstr>Thank you!</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Superstitions</dc:title>
  <cp:lastModifiedBy>Carmen M. Braceras</cp:lastModifiedBy>
  <cp:revision>3</cp:revision>
  <dcterms:modified xsi:type="dcterms:W3CDTF">2017-11-13T16:53:02Z</dcterms:modified>
</cp:coreProperties>
</file>