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Garamond-italic.fntdata"/><Relationship Id="rId10" Type="http://schemas.openxmlformats.org/officeDocument/2006/relationships/slide" Target="slides/slide5.xml"/><Relationship Id="rId21" Type="http://schemas.openxmlformats.org/officeDocument/2006/relationships/font" Target="fonts/Garamo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Garamon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Katie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Katie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Sloane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Sloane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Isabella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Isabella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Isabella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Isabella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Katie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12700" y="0"/>
            <a:ext cx="9173352" cy="5142150"/>
            <a:chOff x="-16934" y="0"/>
            <a:chExt cx="12231136" cy="6856200"/>
          </a:xfrm>
        </p:grpSpPr>
        <p:pic>
          <p:nvPicPr>
            <p:cNvPr descr="HD-PanelTitleR1.png" id="63" name="Shape 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700" cy="685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Shape 64"/>
            <p:cNvSpPr/>
            <p:nvPr/>
          </p:nvSpPr>
          <p:spPr>
            <a:xfrm>
              <a:off x="2328332" y="1540930"/>
              <a:ext cx="7543800" cy="38355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65" name="Shape 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8"/>
              <a:ext cx="2478000" cy="61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66" name="Shape 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8"/>
              <a:ext cx="2478000" cy="61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Shape 67"/>
          <p:cNvSpPr txBox="1"/>
          <p:nvPr>
            <p:ph type="ctrTitle"/>
          </p:nvPr>
        </p:nvSpPr>
        <p:spPr>
          <a:xfrm>
            <a:off x="2019298" y="1403348"/>
            <a:ext cx="51117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2019298" y="2743197"/>
            <a:ext cx="5111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ctr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ctr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5987424" y="3778247"/>
            <a:ext cx="6732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019297" y="3778247"/>
            <a:ext cx="3911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717675" y="3778247"/>
            <a:ext cx="4134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72" name="Shape 72"/>
          <p:cNvCxnSpPr/>
          <p:nvPr/>
        </p:nvCxnSpPr>
        <p:spPr>
          <a:xfrm>
            <a:off x="2019299" y="2641598"/>
            <a:ext cx="51117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1047126" y="1816099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Shape 75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971550" y="1917699"/>
            <a:ext cx="72009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511301" y="1314454"/>
            <a:ext cx="61191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511300" y="2884538"/>
            <a:ext cx="6119100" cy="7157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86" name="Shape 86"/>
          <p:cNvCxnSpPr/>
          <p:nvPr/>
        </p:nvCxnSpPr>
        <p:spPr>
          <a:xfrm>
            <a:off x="1509542" y="2782938"/>
            <a:ext cx="6122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hape 88"/>
          <p:cNvCxnSpPr/>
          <p:nvPr/>
        </p:nvCxnSpPr>
        <p:spPr>
          <a:xfrm>
            <a:off x="1047126" y="1816099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Shape 89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973836" y="1920239"/>
            <a:ext cx="3538800" cy="24824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36008" y="1920239"/>
            <a:ext cx="3538800" cy="24824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971550" y="1993899"/>
            <a:ext cx="3538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971550" y="2432446"/>
            <a:ext cx="3538800" cy="19745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4635502" y="1993899"/>
            <a:ext cx="3538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1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4635502" y="2432446"/>
            <a:ext cx="3538800" cy="19745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04" name="Shape 104"/>
          <p:cNvCxnSpPr/>
          <p:nvPr/>
        </p:nvCxnSpPr>
        <p:spPr>
          <a:xfrm>
            <a:off x="1047126" y="1816099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10" name="Shape 110"/>
          <p:cNvCxnSpPr/>
          <p:nvPr/>
        </p:nvCxnSpPr>
        <p:spPr>
          <a:xfrm>
            <a:off x="1047126" y="1816099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970358" y="1041400"/>
            <a:ext cx="2788800" cy="10286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064000" y="736598"/>
            <a:ext cx="4102200" cy="36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970358" y="2273298"/>
            <a:ext cx="278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22" name="Shape 122"/>
          <p:cNvCxnSpPr/>
          <p:nvPr/>
        </p:nvCxnSpPr>
        <p:spPr>
          <a:xfrm>
            <a:off x="1047126" y="2184399"/>
            <a:ext cx="2635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971549" y="1412874"/>
            <a:ext cx="4681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Shape 125"/>
          <p:cNvSpPr/>
          <p:nvPr>
            <p:ph idx="2" type="pic"/>
          </p:nvPr>
        </p:nvSpPr>
        <p:spPr>
          <a:xfrm>
            <a:off x="6071123" y="781050"/>
            <a:ext cx="2297400" cy="35814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71549" y="2441574"/>
            <a:ext cx="4681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71550" y="3611561"/>
            <a:ext cx="7207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x="781070" y="781049"/>
            <a:ext cx="7579500" cy="25020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91666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971550" y="4036614"/>
            <a:ext cx="72072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7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77900" y="736599"/>
            <a:ext cx="71946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977900" y="3257549"/>
            <a:ext cx="7194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43" name="Shape 143"/>
          <p:cNvCxnSpPr/>
          <p:nvPr/>
        </p:nvCxnSpPr>
        <p:spPr>
          <a:xfrm>
            <a:off x="1047126" y="3105149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084659" y="736599"/>
            <a:ext cx="6972300" cy="1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256108" y="2514600"/>
            <a:ext cx="6629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971550" y="3257549"/>
            <a:ext cx="72072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51" name="Shape 151"/>
          <p:cNvSpPr txBox="1"/>
          <p:nvPr/>
        </p:nvSpPr>
        <p:spPr>
          <a:xfrm>
            <a:off x="646509" y="659970"/>
            <a:ext cx="457199" cy="4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6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7950200" y="2120902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" sz="6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1047126" y="3105149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971551" y="2481435"/>
            <a:ext cx="72072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971550" y="3583035"/>
            <a:ext cx="7207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084659" y="736599"/>
            <a:ext cx="69723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971550" y="2729484"/>
            <a:ext cx="72072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2" type="body"/>
          </p:nvPr>
        </p:nvSpPr>
        <p:spPr>
          <a:xfrm>
            <a:off x="971550" y="3397250"/>
            <a:ext cx="72072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67" name="Shape 167"/>
          <p:cNvSpPr txBox="1"/>
          <p:nvPr/>
        </p:nvSpPr>
        <p:spPr>
          <a:xfrm>
            <a:off x="646509" y="659970"/>
            <a:ext cx="457199" cy="4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6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950200" y="1949445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" sz="6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1047126" y="2571750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971550" y="736599"/>
            <a:ext cx="72072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971550" y="2722625"/>
            <a:ext cx="720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971550" y="3352799"/>
            <a:ext cx="72072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77" name="Shape 177"/>
          <p:cNvCxnSpPr/>
          <p:nvPr/>
        </p:nvCxnSpPr>
        <p:spPr>
          <a:xfrm>
            <a:off x="1047126" y="2571750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 rot="5400000">
            <a:off x="3327447" y="-438200"/>
            <a:ext cx="24891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84" name="Shape 184"/>
          <p:cNvCxnSpPr/>
          <p:nvPr/>
        </p:nvCxnSpPr>
        <p:spPr>
          <a:xfrm>
            <a:off x="1047126" y="1816099"/>
            <a:ext cx="7055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 rot="5400000">
            <a:off x="5623538" y="1862648"/>
            <a:ext cx="36702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 rot="5400000">
            <a:off x="1923766" y="-215750"/>
            <a:ext cx="3670200" cy="5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91" name="Shape 191"/>
          <p:cNvCxnSpPr/>
          <p:nvPr/>
        </p:nvCxnSpPr>
        <p:spPr>
          <a:xfrm>
            <a:off x="6647917" y="742950"/>
            <a:ext cx="0" cy="36576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0.jpg"/><Relationship Id="rId2" Type="http://schemas.openxmlformats.org/officeDocument/2006/relationships/image" Target="../media/image06.png"/><Relationship Id="rId3" Type="http://schemas.openxmlformats.org/officeDocument/2006/relationships/image" Target="../media/image0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-11802" y="0"/>
            <a:ext cx="9172516" cy="5142150"/>
            <a:chOff x="-15736" y="0"/>
            <a:chExt cx="12230021" cy="6856200"/>
          </a:xfrm>
        </p:grpSpPr>
        <p:pic>
          <p:nvPicPr>
            <p:cNvPr descr="HD-PanelContent.png" id="52" name="Shape 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700" cy="685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Shape 5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54" name="Shape 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300" cy="60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55" name="Shape 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5" y="3153832"/>
              <a:ext cx="777300" cy="606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Shape 56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SzPct val="33333"/>
              <a:buFont typeface="Garamond"/>
              <a:buNone/>
              <a:defRPr b="0" i="0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971550" y="1917699"/>
            <a:ext cx="7200900" cy="24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88900" lvl="0" marL="215900" marR="0" rtl="0" algn="l"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01600" lvl="1" marL="5588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3333"/>
              <a:buFont typeface="Arial"/>
              <a:buChar char="•"/>
              <a:defRPr b="0" i="0" sz="15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14300" lvl="2" marL="901700" marR="0" rtl="0" algn="l">
              <a:spcBef>
                <a:spcPts val="300"/>
              </a:spcBef>
              <a:spcAft>
                <a:spcPts val="500"/>
              </a:spcAft>
              <a:buClr>
                <a:schemeClr val="accent1"/>
              </a:buClr>
              <a:buSzPct val="114285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8100" lvl="3" marL="11557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16666"/>
              <a:buFont typeface="Arial"/>
              <a:buChar char="•"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50800" lvl="4" marL="14986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01600" lvl="5" marL="18923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01600" lvl="6" marL="22352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01600" lvl="7" marL="25781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01600" lvl="8" marL="2921000" marR="0" rtl="0" algn="l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09090"/>
              <a:buFont typeface="Arial"/>
              <a:buChar char="•"/>
              <a:defRPr b="0" i="0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508125" y="4476750"/>
            <a:ext cx="1200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r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971550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37500"/>
              <a:buNone/>
              <a:def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765425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youtube.com/v/DcWKoH7wIz4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youtube.com/v/d4WKTmpHLk4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youtube.com/v/t7EInw6FDZM" TargetMode="External"/><Relationship Id="rId4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youtube.com/v/bW-rI_Gewcs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youtube.com/v/4xEVtmhnn7Q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outube.com/v/DrHEUIRADVA" TargetMode="External"/><Relationship Id="rId4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odZX0fpMU7c" TargetMode="External"/><Relationship Id="rId4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youtube.com/v/cS4LJ2zb4d0" TargetMode="External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youtube.com/v/BCKj6P5mBgA" TargetMode="External"/><Relationship Id="rId4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ctrTitle"/>
          </p:nvPr>
        </p:nvSpPr>
        <p:spPr>
          <a:xfrm>
            <a:off x="2019298" y="1403348"/>
            <a:ext cx="5111700" cy="11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Cambria"/>
              <a:buNone/>
            </a:pPr>
            <a:r>
              <a:rPr b="0" i="0" lang="en" sz="3600" u="none" cap="none" strike="noStrike">
                <a:solidFill>
                  <a:srgbClr val="262626"/>
                </a:solidFill>
              </a:rPr>
              <a:t>Italian Wedding Traditions and Superstitions</a:t>
            </a:r>
          </a:p>
        </p:txBody>
      </p:sp>
      <p:sp>
        <p:nvSpPr>
          <p:cNvPr id="197" name="Shape 197"/>
          <p:cNvSpPr txBox="1"/>
          <p:nvPr>
            <p:ph idx="1" type="subTitle"/>
          </p:nvPr>
        </p:nvSpPr>
        <p:spPr>
          <a:xfrm>
            <a:off x="2019298" y="2743197"/>
            <a:ext cx="5111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</a:rPr>
              <a:t>Isabella Florissi, Katie Toal, Peter Loomis, Josh Kerber, Sloane Bashford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188900" y="45668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Sposa bagnata sposa fortunata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971550" y="1917699"/>
            <a:ext cx="7200900" cy="24891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“If it rains on one’s wedding day, it is supposed to be good luck”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Literal Translation:</a:t>
            </a:r>
            <a:r>
              <a:rPr i="1" lang="en" sz="1600">
                <a:solidFill>
                  <a:schemeClr val="dk1"/>
                </a:solidFill>
              </a:rPr>
              <a:t> A wet bride, a lucky bride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>
                <a:solidFill>
                  <a:schemeClr val="dk1"/>
                </a:solidFill>
              </a:rPr>
              <a:t>Related to: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>
                <a:solidFill>
                  <a:schemeClr val="dk1"/>
                </a:solidFill>
              </a:rPr>
              <a:t>Fertility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>
                <a:solidFill>
                  <a:schemeClr val="dk1"/>
                </a:solidFill>
              </a:rPr>
              <a:t>Growth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>
                <a:solidFill>
                  <a:schemeClr val="dk1"/>
                </a:solidFill>
              </a:rPr>
              <a:t>Luck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>
                <a:solidFill>
                  <a:schemeClr val="dk1"/>
                </a:solidFill>
              </a:rPr>
              <a:t>Purity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>
                <a:solidFill>
                  <a:schemeClr val="dk1"/>
                </a:solidFill>
              </a:rPr>
              <a:t>Magic: Law of similarity</a:t>
            </a:r>
          </a:p>
          <a:p>
            <a:pPr indent="-6985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descr="This video is about Clip Rain" id="249" name="Shape 249" title="Clip Rain">
            <a:hlinkClick r:id="rId3"/>
          </p:cNvPr>
          <p:cNvSpPr/>
          <p:nvPr/>
        </p:nvSpPr>
        <p:spPr>
          <a:xfrm>
            <a:off x="7623550" y="3914125"/>
            <a:ext cx="935649" cy="7017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971551" y="736599"/>
            <a:ext cx="7200897" cy="9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The Cutting of the Groom’s Tie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971550" y="1917699"/>
            <a:ext cx="7200897" cy="24892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b="0" i="0" lang="en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North of Italy</a:t>
            </a:r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"/>
              <a:t>Auction off a piece of the groom’s tie</a:t>
            </a:r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"/>
              <a:t>To raise money for the couple and represent the money that the couple will earn in their lifetime</a:t>
            </a:r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"/>
              <a:t>Customary folklore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666"/>
              <a:buFont typeface="Arial"/>
              <a:buChar char="•"/>
            </a:pPr>
            <a:r>
              <a:rPr lang="en"/>
              <a:t>Contact magic: The tie was in contact with the husband and thus it represents a part of him</a:t>
            </a:r>
          </a:p>
          <a:p>
            <a:pPr indent="-222250" lvl="0" marL="215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16666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This video is about My Movie" id="256" name="Shape 256" title="Clip Auction">
            <a:hlinkClick r:id="rId3"/>
          </p:cNvPr>
          <p:cNvSpPr/>
          <p:nvPr/>
        </p:nvSpPr>
        <p:spPr>
          <a:xfrm>
            <a:off x="7623025" y="3849925"/>
            <a:ext cx="936200" cy="7021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Confetti In Groups of 5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971550" y="1917700"/>
            <a:ext cx="7143300" cy="24891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Superstition: Bad luck to have a number of confetti that is not a multiple of five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A then B: receive confetti in multiples of five and there will be no bad luck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>
                <a:solidFill>
                  <a:schemeClr val="dk1"/>
                </a:solidFill>
              </a:rPr>
              <a:t>Follows the law of similarity - each piece of confetti symbolizes a positive quality, such as wealth and fertility </a:t>
            </a: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descr="This video is about Clip Confetti" id="263" name="Shape 263" title="Clip Confetti">
            <a:hlinkClick r:id="rId3"/>
          </p:cNvPr>
          <p:cNvSpPr/>
          <p:nvPr/>
        </p:nvSpPr>
        <p:spPr>
          <a:xfrm>
            <a:off x="7623024" y="3913724"/>
            <a:ext cx="936175" cy="7021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Bride cannot look in the mirror 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971550" y="1917700"/>
            <a:ext cx="7153500" cy="20859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bride cannot look at herself in a mirror with her dress on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she does catch a glimpse of herself in a mirror, then she has to immediately remove one of her earrings or gloves</a:t>
            </a:r>
          </a:p>
          <a:p>
            <a:pPr indent="-6985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6985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Looking in the mirror signifies vanity</a:t>
            </a:r>
          </a:p>
        </p:txBody>
      </p:sp>
      <p:sp>
        <p:nvSpPr>
          <p:cNvPr descr="Italian Folklore" id="270" name="Shape 270" title="My Movie">
            <a:hlinkClick r:id="rId3"/>
          </p:cNvPr>
          <p:cNvSpPr/>
          <p:nvPr/>
        </p:nvSpPr>
        <p:spPr>
          <a:xfrm>
            <a:off x="6740800" y="3559350"/>
            <a:ext cx="1384250" cy="912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Groom carries bride over threshold of doorway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971550" y="1917699"/>
            <a:ext cx="7200900" cy="18951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Groom protects bride from the risk of tripping over the threshold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Superstition - bad luck 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A then not B: If she is carried over the threshold, the couple will not have bad luck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Originates from angering the “household gods”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6985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descr="Italian Folklore" id="277" name="Shape 277" title="My Movie">
            <a:hlinkClick r:id="rId3"/>
          </p:cNvPr>
          <p:cNvSpPr/>
          <p:nvPr/>
        </p:nvSpPr>
        <p:spPr>
          <a:xfrm>
            <a:off x="6265975" y="3278750"/>
            <a:ext cx="1977175" cy="11665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Italian Wedding Collections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971550" y="1917699"/>
            <a:ext cx="7200900" cy="24891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Many regions with their own dialects, identities, customs and traditions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Informant Data: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3 males, 2 females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 professors, 2 students, 1 UGA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Ages 21-39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All from various regions of Italy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Collected material, customary, and verbal folklore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Ex: Food, rituals, superstitions, proverbs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 title="Moglie e buoi dei paesi tuoi">
            <a:hlinkClick r:id="rId3"/>
          </p:cNvPr>
          <p:cNvSpPr/>
          <p:nvPr/>
        </p:nvSpPr>
        <p:spPr>
          <a:xfrm>
            <a:off x="1635000" y="369000"/>
            <a:ext cx="5874000" cy="4405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indent="-88900" lvl="0" marL="215900" rtl="0">
              <a:spcBef>
                <a:spcPts val="400"/>
              </a:spcBef>
              <a:spcAft>
                <a:spcPts val="500"/>
              </a:spcAft>
              <a:buNone/>
            </a:pPr>
            <a:r>
              <a:rPr i="1" lang="en"/>
              <a:t>Moglie e buoi dei paesi tuoi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971550" y="1917699"/>
            <a:ext cx="7200900" cy="24891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“Wives and oxen come should be acquired in your own city”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Literal Translation: </a:t>
            </a:r>
            <a:r>
              <a:rPr i="1" lang="en"/>
              <a:t>Wife and oxen of your towns.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Shouldn’t marry or get live stock outside of your own city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Encouraged separate identities and individual customs in Italy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 title="Di venere e di marte non si sposa">
            <a:hlinkClick r:id="rId3"/>
          </p:cNvPr>
          <p:cNvSpPr/>
          <p:nvPr/>
        </p:nvSpPr>
        <p:spPr>
          <a:xfrm>
            <a:off x="1635000" y="369000"/>
            <a:ext cx="5874000" cy="4405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indent="-158750" lvl="0" marL="215900" rtl="0">
              <a:spcBef>
                <a:spcPts val="400"/>
              </a:spcBef>
              <a:spcAft>
                <a:spcPts val="50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i="1" lang="en"/>
              <a:t>Di venere e di marte non si sposa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971550" y="1917699"/>
            <a:ext cx="7200900" cy="24891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“One should not get married on Tuesday or Friday”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600"/>
              <a:t>Literal Translation: “Don’t get married on Mars’ or Venus’ day”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Mars is the God of war, related to Tuesday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Friday is the day that evil spirits were created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3434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 title="Auguri e figli maschi">
            <a:hlinkClick r:id="rId3"/>
          </p:cNvPr>
          <p:cNvSpPr/>
          <p:nvPr/>
        </p:nvSpPr>
        <p:spPr>
          <a:xfrm>
            <a:off x="1635000" y="369000"/>
            <a:ext cx="5874000" cy="4405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971551" y="736599"/>
            <a:ext cx="7200900" cy="9780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Auguri e figli maschi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971549" y="1917700"/>
            <a:ext cx="7102200" cy="24891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“Congratulations and I hope you have male babies”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Literal Translation:</a:t>
            </a:r>
            <a:r>
              <a:rPr i="1" lang="en" sz="1600">
                <a:solidFill>
                  <a:schemeClr val="dk1"/>
                </a:solidFill>
              </a:rPr>
              <a:t> Best wishes and male children</a:t>
            </a:r>
            <a:r>
              <a:rPr lang="en" sz="1600">
                <a:solidFill>
                  <a:schemeClr val="dk1"/>
                </a:solidFill>
              </a:rPr>
              <a:t>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>
                <a:solidFill>
                  <a:schemeClr val="dk1"/>
                </a:solidFill>
              </a:rPr>
              <a:t>A common toast or wish of good luck to a couple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6985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 title="Sposa bagnata sposa fortunata">
            <a:hlinkClick r:id="rId3"/>
          </p:cNvPr>
          <p:cNvSpPr/>
          <p:nvPr/>
        </p:nvSpPr>
        <p:spPr>
          <a:xfrm>
            <a:off x="1639300" y="372212"/>
            <a:ext cx="5865399" cy="43990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