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344"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7554272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7ftaWpp3cDI" TargetMode="External"/><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Horror Folklore</a:t>
            </a:r>
          </a:p>
        </p:txBody>
      </p:sp>
      <p:sp>
        <p:nvSpPr>
          <p:cNvPr id="55" name="Shape 55"/>
          <p:cNvSpPr txBox="1">
            <a:spLocks noGrp="1"/>
          </p:cNvSpPr>
          <p:nvPr>
            <p:ph type="subTitle" idx="1"/>
          </p:nvPr>
        </p:nvSpPr>
        <p:spPr>
          <a:xfrm>
            <a:off x="311700" y="2834125"/>
            <a:ext cx="8520600" cy="1079400"/>
          </a:xfrm>
          <a:prstGeom prst="rect">
            <a:avLst/>
          </a:prstGeom>
        </p:spPr>
        <p:txBody>
          <a:bodyPr lIns="91425" tIns="91425" rIns="91425" bIns="91425" anchor="t" anchorCtr="0">
            <a:noAutofit/>
          </a:bodyPr>
          <a:lstStyle/>
          <a:p>
            <a:pPr lvl="0">
              <a:spcBef>
                <a:spcPts val="0"/>
              </a:spcBef>
              <a:buNone/>
            </a:pPr>
            <a:r>
              <a:rPr lang="en"/>
              <a:t>Andrew Alini, Alexandra Collins, Roko Glasnovic, Sarah Perez, Sydney Zhou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2150850"/>
            <a:ext cx="8520600" cy="841800"/>
          </a:xfrm>
          <a:prstGeom prst="rect">
            <a:avLst/>
          </a:prstGeom>
        </p:spPr>
        <p:txBody>
          <a:bodyPr lIns="91425" tIns="91425" rIns="91425" bIns="91425" anchor="ctr" anchorCtr="0">
            <a:noAutofit/>
          </a:bodyPr>
          <a:lstStyle/>
          <a:p>
            <a:pPr lvl="0">
              <a:spcBef>
                <a:spcPts val="0"/>
              </a:spcBef>
              <a:buNone/>
            </a:pPr>
            <a:r>
              <a:rPr lang="en"/>
              <a:t>Campfire Stories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“The Man in the Backseat”</a:t>
            </a:r>
          </a:p>
        </p:txBody>
      </p:sp>
      <p:sp>
        <p:nvSpPr>
          <p:cNvPr id="118" name="Shape 118"/>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rtl="0">
              <a:spcBef>
                <a:spcPts val="0"/>
              </a:spcBef>
              <a:buNone/>
            </a:pPr>
            <a:r>
              <a:rPr lang="en" sz="1800"/>
              <a:t>Story</a:t>
            </a:r>
          </a:p>
          <a:p>
            <a:pPr marL="457200" lvl="0" indent="-317500" rtl="0">
              <a:spcBef>
                <a:spcPts val="0"/>
              </a:spcBef>
              <a:buSzPct val="100000"/>
            </a:pPr>
            <a:r>
              <a:rPr lang="en"/>
              <a:t>There is a woman driving on desolate road. A car following her starts honking repeatedly. </a:t>
            </a:r>
          </a:p>
          <a:p>
            <a:pPr marL="457200" lvl="0" indent="-317500" rtl="0">
              <a:spcBef>
                <a:spcPts val="0"/>
              </a:spcBef>
              <a:buSzPct val="100000"/>
            </a:pPr>
            <a:r>
              <a:rPr lang="en"/>
              <a:t>Unbeknownst to her, there was a man in the backseat with a knife trying to kill her.</a:t>
            </a:r>
          </a:p>
          <a:p>
            <a:pPr lvl="0" rtl="0">
              <a:spcBef>
                <a:spcPts val="0"/>
              </a:spcBef>
              <a:buNone/>
            </a:pPr>
            <a:r>
              <a:rPr lang="en" sz="1800"/>
              <a:t>Analysis</a:t>
            </a:r>
          </a:p>
          <a:p>
            <a:pPr marL="457200" lvl="0" indent="-317500" rtl="0">
              <a:spcBef>
                <a:spcPts val="0"/>
              </a:spcBef>
              <a:buSzPct val="100000"/>
            </a:pPr>
            <a:r>
              <a:rPr lang="en" sz="1400"/>
              <a:t>Story exists in variations</a:t>
            </a:r>
          </a:p>
          <a:p>
            <a:pPr marL="457200" lvl="0" indent="-317500" rtl="0">
              <a:spcBef>
                <a:spcPts val="0"/>
              </a:spcBef>
              <a:buSzPct val="100000"/>
            </a:pPr>
            <a:r>
              <a:rPr lang="en" sz="1400"/>
              <a:t>Trebl</a:t>
            </a:r>
            <a:r>
              <a:rPr lang="en"/>
              <a:t>ing </a:t>
            </a:r>
            <a:r>
              <a:rPr lang="en" sz="1400"/>
              <a:t>used to build up suspense</a:t>
            </a:r>
          </a:p>
          <a:p>
            <a:pPr marL="457200" lvl="0" indent="-317500" rtl="0">
              <a:spcBef>
                <a:spcPts val="0"/>
              </a:spcBef>
              <a:buSzPct val="100000"/>
            </a:pPr>
            <a:r>
              <a:rPr lang="en" sz="1400"/>
              <a:t>Doesn’t exactly follow scary story structure </a:t>
            </a:r>
          </a:p>
          <a:p>
            <a:pPr lvl="0" rtl="0">
              <a:spcBef>
                <a:spcPts val="0"/>
              </a:spcBef>
              <a:buNone/>
            </a:pPr>
            <a:endParaRPr/>
          </a:p>
        </p:txBody>
      </p:sp>
      <p:sp>
        <p:nvSpPr>
          <p:cNvPr id="119" name="Shape 119"/>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120" name="Shape 120"/>
          <p:cNvPicPr preferRelativeResize="0"/>
          <p:nvPr/>
        </p:nvPicPr>
        <p:blipFill>
          <a:blip r:embed="rId3">
            <a:alphaModFix/>
          </a:blip>
          <a:stretch>
            <a:fillRect/>
          </a:stretch>
        </p:blipFill>
        <p:spPr>
          <a:xfrm>
            <a:off x="4550475" y="1152474"/>
            <a:ext cx="4413375" cy="3308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Girl in the Graveyard”</a:t>
            </a:r>
          </a:p>
        </p:txBody>
      </p:sp>
      <p:sp>
        <p:nvSpPr>
          <p:cNvPr id="126" name="Shape 126"/>
          <p:cNvSpPr txBox="1">
            <a:spLocks noGrp="1"/>
          </p:cNvSpPr>
          <p:nvPr>
            <p:ph type="body" idx="1"/>
          </p:nvPr>
        </p:nvSpPr>
        <p:spPr>
          <a:xfrm>
            <a:off x="311700" y="1152475"/>
            <a:ext cx="4828200" cy="3416400"/>
          </a:xfrm>
          <a:prstGeom prst="rect">
            <a:avLst/>
          </a:prstGeom>
        </p:spPr>
        <p:txBody>
          <a:bodyPr lIns="91425" tIns="91425" rIns="91425" bIns="91425" anchor="t" anchorCtr="0">
            <a:noAutofit/>
          </a:bodyPr>
          <a:lstStyle/>
          <a:p>
            <a:pPr marL="457200" lvl="0" indent="-336550" rtl="0">
              <a:spcBef>
                <a:spcPts val="0"/>
              </a:spcBef>
              <a:buSzPct val="100000"/>
            </a:pPr>
            <a:r>
              <a:rPr lang="en" sz="1700"/>
              <a:t>A group of teenagers were having a party near the graveyard</a:t>
            </a:r>
          </a:p>
          <a:p>
            <a:pPr marL="457200" lvl="0" indent="-336550" rtl="0">
              <a:spcBef>
                <a:spcPts val="0"/>
              </a:spcBef>
              <a:buSzPct val="100000"/>
            </a:pPr>
            <a:r>
              <a:rPr lang="en" sz="1700"/>
              <a:t>They shared scary stories and one of them included the graveyard and the superstition connected with it</a:t>
            </a:r>
          </a:p>
          <a:p>
            <a:pPr marL="457200" lvl="0" indent="-336550" rtl="0">
              <a:spcBef>
                <a:spcPts val="0"/>
              </a:spcBef>
              <a:buSzPct val="100000"/>
            </a:pPr>
            <a:r>
              <a:rPr lang="en" sz="1700"/>
              <a:t>A girl didn’t believe them and decided to prove that the superstition is fake </a:t>
            </a:r>
          </a:p>
          <a:p>
            <a:pPr marL="457200" lvl="0" indent="-336550" rtl="0">
              <a:spcBef>
                <a:spcPts val="0"/>
              </a:spcBef>
              <a:buSzPct val="100000"/>
            </a:pPr>
            <a:r>
              <a:rPr lang="en" sz="1700"/>
              <a:t>She went there, picked a graved and stabbed a knife in the grave as a proof that she did it </a:t>
            </a:r>
          </a:p>
          <a:p>
            <a:pPr marL="457200" lvl="0" indent="-336550" rtl="0">
              <a:spcBef>
                <a:spcPts val="0"/>
              </a:spcBef>
              <a:buSzPct val="100000"/>
            </a:pPr>
            <a:r>
              <a:rPr lang="en" sz="1700"/>
              <a:t>The girl disappears and they never see her again</a:t>
            </a:r>
          </a:p>
          <a:p>
            <a:pPr lvl="0" rtl="0">
              <a:spcBef>
                <a:spcPts val="0"/>
              </a:spcBef>
              <a:buNone/>
            </a:pPr>
            <a:endParaRPr sz="1700"/>
          </a:p>
        </p:txBody>
      </p:sp>
      <p:pic>
        <p:nvPicPr>
          <p:cNvPr id="127" name="Shape 127" descr="Image result for graveyard hand"/>
          <p:cNvPicPr preferRelativeResize="0"/>
          <p:nvPr/>
        </p:nvPicPr>
        <p:blipFill>
          <a:blip r:embed="rId3">
            <a:alphaModFix/>
          </a:blip>
          <a:stretch>
            <a:fillRect/>
          </a:stretch>
        </p:blipFill>
        <p:spPr>
          <a:xfrm>
            <a:off x="5269273" y="1017725"/>
            <a:ext cx="3563026" cy="3551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Analysis</a:t>
            </a:r>
          </a:p>
        </p:txBody>
      </p:sp>
      <p:sp>
        <p:nvSpPr>
          <p:cNvPr id="133" name="Shape 133"/>
          <p:cNvSpPr txBox="1">
            <a:spLocks noGrp="1"/>
          </p:cNvSpPr>
          <p:nvPr>
            <p:ph type="body" idx="1"/>
          </p:nvPr>
        </p:nvSpPr>
        <p:spPr>
          <a:xfrm>
            <a:off x="311700" y="1266075"/>
            <a:ext cx="4998600" cy="3416400"/>
          </a:xfrm>
          <a:prstGeom prst="rect">
            <a:avLst/>
          </a:prstGeom>
        </p:spPr>
        <p:txBody>
          <a:bodyPr lIns="91425" tIns="91425" rIns="91425" bIns="91425" anchor="t" anchorCtr="0">
            <a:noAutofit/>
          </a:bodyPr>
          <a:lstStyle/>
          <a:p>
            <a:pPr marL="457200" lvl="0" indent="-355600" rtl="0">
              <a:spcBef>
                <a:spcPts val="0"/>
              </a:spcBef>
              <a:buSzPct val="100000"/>
            </a:pPr>
            <a:r>
              <a:rPr lang="en" sz="2000"/>
              <a:t>An example of customary folklore</a:t>
            </a:r>
          </a:p>
          <a:p>
            <a:pPr marL="457200" lvl="0" indent="-355600" rtl="0">
              <a:spcBef>
                <a:spcPts val="0"/>
              </a:spcBef>
              <a:buSzPct val="100000"/>
            </a:pPr>
            <a:r>
              <a:rPr lang="en" sz="2000"/>
              <a:t>Many different variations of the story and its ending </a:t>
            </a:r>
          </a:p>
          <a:p>
            <a:pPr marL="914400" lvl="1" indent="-355600" rtl="0">
              <a:spcBef>
                <a:spcPts val="0"/>
              </a:spcBef>
              <a:buSzPct val="100000"/>
            </a:pPr>
            <a:r>
              <a:rPr lang="en" sz="2000"/>
              <a:t>No fixed form</a:t>
            </a:r>
          </a:p>
          <a:p>
            <a:pPr marL="457200" lvl="0" indent="-355600" rtl="0">
              <a:spcBef>
                <a:spcPts val="0"/>
              </a:spcBef>
              <a:buSzPct val="100000"/>
            </a:pPr>
            <a:r>
              <a:rPr lang="en" sz="2000"/>
              <a:t>Authorless </a:t>
            </a:r>
          </a:p>
          <a:p>
            <a:pPr marL="914400" lvl="1" indent="-355600" rtl="0">
              <a:spcBef>
                <a:spcPts val="0"/>
              </a:spcBef>
              <a:buSzPct val="100000"/>
            </a:pPr>
            <a:r>
              <a:rPr lang="en" sz="2000"/>
              <a:t>Depends on the performer</a:t>
            </a:r>
          </a:p>
          <a:p>
            <a:pPr marL="457200" lvl="0" indent="-355600" rtl="0">
              <a:spcBef>
                <a:spcPts val="0"/>
              </a:spcBef>
              <a:buSzPct val="100000"/>
            </a:pPr>
            <a:r>
              <a:rPr lang="en" sz="2000"/>
              <a:t>Present in many different cultures </a:t>
            </a:r>
          </a:p>
          <a:p>
            <a:pPr lvl="0" rtl="0">
              <a:spcBef>
                <a:spcPts val="0"/>
              </a:spcBef>
              <a:buNone/>
            </a:pPr>
            <a:endParaRPr sz="2000"/>
          </a:p>
          <a:p>
            <a:pPr lvl="0" rtl="0">
              <a:spcBef>
                <a:spcPts val="0"/>
              </a:spcBef>
              <a:buNone/>
            </a:pPr>
            <a:endParaRPr/>
          </a:p>
        </p:txBody>
      </p:sp>
      <p:pic>
        <p:nvPicPr>
          <p:cNvPr id="134" name="Shape 134" descr="Image result for graveyard scary"/>
          <p:cNvPicPr preferRelativeResize="0"/>
          <p:nvPr/>
        </p:nvPicPr>
        <p:blipFill>
          <a:blip r:embed="rId3">
            <a:alphaModFix/>
          </a:blip>
          <a:stretch>
            <a:fillRect/>
          </a:stretch>
        </p:blipFill>
        <p:spPr>
          <a:xfrm>
            <a:off x="5551727" y="528650"/>
            <a:ext cx="3280574" cy="4153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“Dog Lick”</a:t>
            </a:r>
          </a:p>
        </p:txBody>
      </p:sp>
      <p:sp>
        <p:nvSpPr>
          <p:cNvPr id="140" name="Shape 140"/>
          <p:cNvSpPr txBox="1">
            <a:spLocks noGrp="1"/>
          </p:cNvSpPr>
          <p:nvPr>
            <p:ph type="body" idx="1"/>
          </p:nvPr>
        </p:nvSpPr>
        <p:spPr>
          <a:xfrm>
            <a:off x="458250" y="1017725"/>
            <a:ext cx="7191000" cy="3416400"/>
          </a:xfrm>
          <a:prstGeom prst="rect">
            <a:avLst/>
          </a:prstGeom>
        </p:spPr>
        <p:txBody>
          <a:bodyPr lIns="91425" tIns="91425" rIns="91425" bIns="91425" anchor="t" anchorCtr="0">
            <a:noAutofit/>
          </a:bodyPr>
          <a:lstStyle/>
          <a:p>
            <a:pPr marL="457200" lvl="0" indent="-336550" rtl="0">
              <a:spcBef>
                <a:spcPts val="0"/>
              </a:spcBef>
              <a:buSzPct val="100000"/>
            </a:pPr>
            <a:r>
              <a:rPr lang="en" sz="1700"/>
              <a:t>A little girl is home alone for the first time and only has her dog with her</a:t>
            </a:r>
          </a:p>
          <a:p>
            <a:pPr marL="457200" lvl="0" indent="-336550" rtl="0">
              <a:spcBef>
                <a:spcPts val="0"/>
              </a:spcBef>
              <a:buSzPct val="100000"/>
            </a:pPr>
            <a:r>
              <a:rPr lang="en" sz="1700"/>
              <a:t>She locks all the doors and windows and always has her dog sleep right under her bed, when she got scared she puts her hand down and would pet her dog and her dog would lick her hand</a:t>
            </a:r>
          </a:p>
          <a:p>
            <a:pPr marL="457200" lvl="0" indent="-336550" rtl="0">
              <a:spcBef>
                <a:spcPts val="0"/>
              </a:spcBef>
              <a:buSzPct val="100000"/>
            </a:pPr>
            <a:r>
              <a:rPr lang="en" sz="1700"/>
              <a:t>The girl then goes to bed but sometime in the middle of the night she hears whimpering and strange noises so she puts her hand under her bed and she feels a lick on her hand so she goes back to bed</a:t>
            </a:r>
          </a:p>
          <a:p>
            <a:pPr marL="457200" lvl="0" indent="-336550" rtl="0">
              <a:spcBef>
                <a:spcPts val="0"/>
              </a:spcBef>
              <a:buSzPct val="100000"/>
            </a:pPr>
            <a:r>
              <a:rPr lang="en" sz="1700"/>
              <a:t>This happens repeatedly until she wakes up to a new noise and gets up and walks down the hall to the bathroom to investigate </a:t>
            </a:r>
          </a:p>
          <a:p>
            <a:pPr marL="457200" lvl="0" indent="-336550" rtl="0">
              <a:spcBef>
                <a:spcPts val="0"/>
              </a:spcBef>
              <a:buSzPct val="100000"/>
            </a:pPr>
            <a:r>
              <a:rPr lang="en" sz="1700"/>
              <a:t>When she walks in and turns on the light, she sees a pretty gruesome scene with her dead dog hanging in the shower </a:t>
            </a: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Analysis</a:t>
            </a:r>
          </a:p>
        </p:txBody>
      </p:sp>
      <p:sp>
        <p:nvSpPr>
          <p:cNvPr id="146" name="Shape 146"/>
          <p:cNvSpPr txBox="1">
            <a:spLocks noGrp="1"/>
          </p:cNvSpPr>
          <p:nvPr>
            <p:ph type="body" idx="1"/>
          </p:nvPr>
        </p:nvSpPr>
        <p:spPr>
          <a:xfrm>
            <a:off x="311700" y="1152475"/>
            <a:ext cx="4318800" cy="3416400"/>
          </a:xfrm>
          <a:prstGeom prst="rect">
            <a:avLst/>
          </a:prstGeom>
        </p:spPr>
        <p:txBody>
          <a:bodyPr lIns="91425" tIns="91425" rIns="91425" bIns="91425" anchor="t" anchorCtr="0">
            <a:noAutofit/>
          </a:bodyPr>
          <a:lstStyle/>
          <a:p>
            <a:pPr marL="457200" lvl="0" indent="-228600" rtl="0">
              <a:spcBef>
                <a:spcPts val="0"/>
              </a:spcBef>
            </a:pPr>
            <a:r>
              <a:rPr lang="en"/>
              <a:t>Different variations of the story</a:t>
            </a:r>
          </a:p>
          <a:p>
            <a:pPr marL="457200" lvl="0" indent="-228600" rtl="0">
              <a:spcBef>
                <a:spcPts val="0"/>
              </a:spcBef>
            </a:pPr>
            <a:r>
              <a:rPr lang="en"/>
              <a:t>No real ending </a:t>
            </a:r>
          </a:p>
          <a:p>
            <a:pPr marL="457200" lvl="0" indent="-228600" rtl="0">
              <a:spcBef>
                <a:spcPts val="0"/>
              </a:spcBef>
            </a:pPr>
            <a:r>
              <a:rPr lang="en"/>
              <a:t>Authorless</a:t>
            </a:r>
          </a:p>
          <a:p>
            <a:pPr marL="457200" lvl="0" indent="-228600" rtl="0">
              <a:spcBef>
                <a:spcPts val="0"/>
              </a:spcBef>
            </a:pPr>
            <a:r>
              <a:rPr lang="en"/>
              <a:t>Suspense is built throughout the story</a:t>
            </a:r>
          </a:p>
        </p:txBody>
      </p:sp>
      <p:pic>
        <p:nvPicPr>
          <p:cNvPr id="147" name="Shape 147" descr="dog-01.jpg"/>
          <p:cNvPicPr preferRelativeResize="0"/>
          <p:nvPr/>
        </p:nvPicPr>
        <p:blipFill>
          <a:blip r:embed="rId3">
            <a:alphaModFix/>
          </a:blip>
          <a:stretch>
            <a:fillRect/>
          </a:stretch>
        </p:blipFill>
        <p:spPr>
          <a:xfrm>
            <a:off x="4258624" y="725362"/>
            <a:ext cx="4387149" cy="3692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Analysis/Conclusion </a:t>
            </a:r>
          </a:p>
        </p:txBody>
      </p:sp>
      <p:sp>
        <p:nvSpPr>
          <p:cNvPr id="153" name="Shape 15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Stories themselves may not be that scary when seen in text</a:t>
            </a:r>
          </a:p>
          <a:p>
            <a:pPr marL="457200" lvl="0" indent="-228600" rtl="0">
              <a:spcBef>
                <a:spcPts val="0"/>
              </a:spcBef>
            </a:pPr>
            <a:r>
              <a:rPr lang="en"/>
              <a:t>Stories become scary through the way the story is told (based on storyteller’s tone)</a:t>
            </a:r>
          </a:p>
          <a:p>
            <a:pPr marL="457200" lvl="0" indent="-228600" rtl="0">
              <a:spcBef>
                <a:spcPts val="0"/>
              </a:spcBef>
            </a:pPr>
            <a:r>
              <a:rPr lang="en"/>
              <a:t>Stories are a form of entertainment </a:t>
            </a:r>
          </a:p>
          <a:p>
            <a:pPr marL="457200" lvl="0" indent="-228600" rtl="0">
              <a:spcBef>
                <a:spcPts val="0"/>
              </a:spcBef>
            </a:pPr>
            <a:r>
              <a:rPr lang="en"/>
              <a:t>Play off of human fears that might be irrational</a:t>
            </a:r>
          </a:p>
          <a:p>
            <a:pPr marL="457200" lvl="0" indent="-228600" rtl="0">
              <a:spcBef>
                <a:spcPts val="0"/>
              </a:spcBef>
            </a:pPr>
            <a:r>
              <a:rPr lang="en"/>
              <a:t>Stories exist in variations</a:t>
            </a:r>
          </a:p>
          <a:p>
            <a:pPr marL="457200" lvl="0" indent="-228600">
              <a:spcBef>
                <a:spcPts val="0"/>
              </a:spcBef>
            </a:pPr>
            <a:r>
              <a:rPr lang="en"/>
              <a:t>Stories can differ from the scary story form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Informants/Items</a:t>
            </a:r>
          </a:p>
          <a:p>
            <a:pPr lvl="0">
              <a:spcBef>
                <a:spcPts val="0"/>
              </a:spcBef>
              <a:buNone/>
            </a:pPr>
            <a:endParaRPr/>
          </a:p>
        </p:txBody>
      </p:sp>
      <p:sp>
        <p:nvSpPr>
          <p:cNvPr id="61" name="Shape 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Total items collected:15</a:t>
            </a:r>
          </a:p>
          <a:p>
            <a:pPr marL="457200" lvl="0" indent="-228600" rtl="0">
              <a:spcBef>
                <a:spcPts val="0"/>
              </a:spcBef>
            </a:pPr>
            <a:r>
              <a:rPr lang="en"/>
              <a:t>Urban Legends: 4</a:t>
            </a:r>
          </a:p>
          <a:p>
            <a:pPr marL="457200" lvl="0" indent="-228600" rtl="0">
              <a:spcBef>
                <a:spcPts val="0"/>
              </a:spcBef>
            </a:pPr>
            <a:r>
              <a:rPr lang="en"/>
              <a:t>Campfire Stories: 11</a:t>
            </a:r>
          </a:p>
          <a:p>
            <a:pPr marL="457200" lvl="0" indent="-228600" rtl="0">
              <a:spcBef>
                <a:spcPts val="0"/>
              </a:spcBef>
            </a:pPr>
            <a:r>
              <a:rPr lang="en"/>
              <a:t>Female: 10</a:t>
            </a:r>
          </a:p>
          <a:p>
            <a:pPr marL="457200" lvl="0" indent="-228600" rtl="0">
              <a:spcBef>
                <a:spcPts val="0"/>
              </a:spcBef>
            </a:pPr>
            <a:r>
              <a:rPr lang="en"/>
              <a:t>Male: 4</a:t>
            </a:r>
          </a:p>
          <a:p>
            <a:pPr marL="457200" lvl="0" indent="-228600" rtl="0">
              <a:spcBef>
                <a:spcPts val="0"/>
              </a:spcBef>
            </a:pPr>
            <a:r>
              <a:rPr lang="en"/>
              <a:t>Dartmouth students: 12</a:t>
            </a:r>
          </a:p>
          <a:p>
            <a:pPr marL="457200" lvl="0" indent="-228600" rtl="0">
              <a:spcBef>
                <a:spcPts val="0"/>
              </a:spcBef>
            </a:pPr>
            <a:r>
              <a:rPr lang="en"/>
              <a:t>Non-Dartmouth students: 2</a:t>
            </a:r>
          </a:p>
          <a:p>
            <a:pPr marL="457200" lvl="0" indent="-228600" rtl="0">
              <a:spcBef>
                <a:spcPts val="0"/>
              </a:spcBef>
            </a:pPr>
            <a:r>
              <a:rPr lang="en"/>
              <a:t>Collected items though audio and video interviews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2150850"/>
            <a:ext cx="8520600" cy="841800"/>
          </a:xfrm>
          <a:prstGeom prst="rect">
            <a:avLst/>
          </a:prstGeom>
        </p:spPr>
        <p:txBody>
          <a:bodyPr lIns="91425" tIns="91425" rIns="91425" bIns="91425" anchor="ctr" anchorCtr="0">
            <a:noAutofit/>
          </a:bodyPr>
          <a:lstStyle/>
          <a:p>
            <a:pPr lvl="0">
              <a:spcBef>
                <a:spcPts val="0"/>
              </a:spcBef>
              <a:buNone/>
            </a:pPr>
            <a:r>
              <a:rPr lang="en"/>
              <a:t>Urban Legends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“Cropsey” </a:t>
            </a:r>
          </a:p>
        </p:txBody>
      </p:sp>
      <p:sp>
        <p:nvSpPr>
          <p:cNvPr id="72" name="Shape 72"/>
          <p:cNvSpPr txBox="1">
            <a:spLocks noGrp="1"/>
          </p:cNvSpPr>
          <p:nvPr>
            <p:ph type="body" idx="1"/>
          </p:nvPr>
        </p:nvSpPr>
        <p:spPr>
          <a:xfrm>
            <a:off x="311700" y="1152475"/>
            <a:ext cx="5618100" cy="3416400"/>
          </a:xfrm>
          <a:prstGeom prst="rect">
            <a:avLst/>
          </a:prstGeom>
        </p:spPr>
        <p:txBody>
          <a:bodyPr lIns="91425" tIns="91425" rIns="91425" bIns="91425" anchor="t" anchorCtr="0">
            <a:noAutofit/>
          </a:bodyPr>
          <a:lstStyle/>
          <a:p>
            <a:pPr marL="457200" lvl="0" indent="-228600" rtl="0">
              <a:spcBef>
                <a:spcPts val="0"/>
              </a:spcBef>
            </a:pPr>
            <a:r>
              <a:rPr lang="en"/>
              <a:t>Escaped mental patient from Willowbrook Mental Institution on Staten Island</a:t>
            </a:r>
          </a:p>
          <a:p>
            <a:pPr marL="457200" lvl="0" indent="-228600" rtl="0">
              <a:spcBef>
                <a:spcPts val="0"/>
              </a:spcBef>
            </a:pPr>
            <a:r>
              <a:rPr lang="en"/>
              <a:t>Abduct and kill children</a:t>
            </a:r>
          </a:p>
          <a:p>
            <a:pPr marL="457200" lvl="0" indent="-228600" rtl="0">
              <a:spcBef>
                <a:spcPts val="0"/>
              </a:spcBef>
            </a:pPr>
            <a:r>
              <a:rPr lang="en"/>
              <a:t>Cropsey is like a boogeyman </a:t>
            </a:r>
          </a:p>
          <a:p>
            <a:pPr marL="457200" lvl="0" indent="-228600">
              <a:spcBef>
                <a:spcPts val="0"/>
              </a:spcBef>
            </a:pPr>
            <a:r>
              <a:rPr lang="en"/>
              <a:t>Documentary was made about the legend in 2010</a:t>
            </a:r>
          </a:p>
        </p:txBody>
      </p:sp>
      <p:pic>
        <p:nvPicPr>
          <p:cNvPr id="73" name="Shape 73" descr="Cropsey.jpg"/>
          <p:cNvPicPr preferRelativeResize="0"/>
          <p:nvPr/>
        </p:nvPicPr>
        <p:blipFill>
          <a:blip r:embed="rId3">
            <a:alphaModFix/>
          </a:blip>
          <a:stretch>
            <a:fillRect/>
          </a:stretch>
        </p:blipFill>
        <p:spPr>
          <a:xfrm>
            <a:off x="5974800" y="457200"/>
            <a:ext cx="2857500" cy="422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Analysis</a:t>
            </a:r>
          </a:p>
        </p:txBody>
      </p:sp>
      <p:sp>
        <p:nvSpPr>
          <p:cNvPr id="79" name="Shape 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Modern folklore</a:t>
            </a:r>
          </a:p>
          <a:p>
            <a:pPr marL="457200" lvl="0" indent="-228600" rtl="0">
              <a:spcBef>
                <a:spcPts val="0"/>
              </a:spcBef>
            </a:pPr>
            <a:r>
              <a:rPr lang="en"/>
              <a:t>Thought as true, but not confirmed if story is true or not</a:t>
            </a:r>
          </a:p>
          <a:p>
            <a:pPr marL="914400" lvl="1" indent="-228600" rtl="0">
              <a:spcBef>
                <a:spcPts val="0"/>
              </a:spcBef>
            </a:pPr>
            <a:r>
              <a:rPr lang="en" sz="1800"/>
              <a:t>Willowbrook Mental Institution was a real place → historical content</a:t>
            </a:r>
          </a:p>
          <a:p>
            <a:pPr marL="457200" lvl="0" indent="-228600" rtl="0">
              <a:spcBef>
                <a:spcPts val="0"/>
              </a:spcBef>
            </a:pPr>
            <a:r>
              <a:rPr lang="en"/>
              <a:t>Multiple variations of the story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“Bloody Mary”</a:t>
            </a:r>
          </a:p>
        </p:txBody>
      </p:sp>
      <p:sp>
        <p:nvSpPr>
          <p:cNvPr id="85" name="Shape 8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a:p>
        </p:txBody>
      </p:sp>
      <p:sp>
        <p:nvSpPr>
          <p:cNvPr id="86" name="Shape 86" descr="The theme of this year's Halloween Horror Nights at Universal Studios Orlando is Bloody Mary. They're also promising eight new haunted houses, six scare zones and three live shows.  The two of the three lives shows will be new productions of Bill and Ted's Excellent Halloween Adventure and Rocky Horror Picture Show - A Tribute. The third live show is that of &quot;shocking magician&quot; Brian Brushwood.  The names of the haunted houses are: Reflections of Fear Scary Tales - Once Upon a Nightmare &quot;Creatures&quot; Interstellar Terror Dead Exposure Doomsday The Hallow Body Collectors - Collections of the Past  Scare Zones are called: Streets of Blood Asylum in Wonderland Fractured Tales The Path of the Wicked The Skoolhouse American Gothic  For more details, visit: http://attractionsmagazine.com/blog/ and  www.halloweenhorrornights.com/orlando" title="Holloween Horror Nights 2008 - Bloody Mary Trailer">
            <a:hlinkClick r:id="rId3"/>
          </p:cNvPr>
          <p:cNvSpPr/>
          <p:nvPr/>
        </p:nvSpPr>
        <p:spPr>
          <a:xfrm>
            <a:off x="2536800" y="1146175"/>
            <a:ext cx="4572000" cy="3429000"/>
          </a:xfrm>
          <a:prstGeom prst="rect">
            <a:avLst/>
          </a:prstGeom>
          <a:blipFill>
            <a:blip r:embed="rId4">
              <a:alphaModFix/>
            </a:blip>
            <a:stretch>
              <a:fillRect/>
            </a:stretch>
          </a:blipFill>
          <a:ln>
            <a:noFill/>
          </a:ln>
        </p:spPr>
      </p:sp>
      <p:sp>
        <p:nvSpPr>
          <p:cNvPr id="87" name="Shape 87"/>
          <p:cNvSpPr txBox="1"/>
          <p:nvPr/>
        </p:nvSpPr>
        <p:spPr>
          <a:xfrm>
            <a:off x="2853150" y="4568875"/>
            <a:ext cx="3939300" cy="392400"/>
          </a:xfrm>
          <a:prstGeom prst="rect">
            <a:avLst/>
          </a:prstGeom>
          <a:noFill/>
          <a:ln>
            <a:noFill/>
          </a:ln>
        </p:spPr>
        <p:txBody>
          <a:bodyPr lIns="91425" tIns="91425" rIns="91425" bIns="91425" anchor="t" anchorCtr="0">
            <a:noAutofit/>
          </a:bodyPr>
          <a:lstStyle/>
          <a:p>
            <a:pPr lvl="0" algn="ctr">
              <a:spcBef>
                <a:spcPts val="0"/>
              </a:spcBef>
              <a:buNone/>
            </a:pPr>
            <a:r>
              <a:rPr lang="en">
                <a:solidFill>
                  <a:srgbClr val="FFFFFF"/>
                </a:solidFill>
              </a:rPr>
              <a:t>Halloween Horror Nights 2008 Trailer</a:t>
            </a:r>
          </a:p>
          <a:p>
            <a:pPr lvl="0" algn="ctr">
              <a:spcBef>
                <a:spcPts val="0"/>
              </a:spcBef>
              <a:buNone/>
            </a:pPr>
            <a:r>
              <a:rPr lang="en">
                <a:solidFill>
                  <a:srgbClr val="FFFFFF"/>
                </a:solidFill>
              </a:rPr>
              <a:t>Universal Studios - Orlando, Florida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How did we get here? </a:t>
            </a:r>
          </a:p>
        </p:txBody>
      </p:sp>
      <p:sp>
        <p:nvSpPr>
          <p:cNvPr id="93" name="Shape 93"/>
          <p:cNvSpPr txBox="1">
            <a:spLocks noGrp="1"/>
          </p:cNvSpPr>
          <p:nvPr>
            <p:ph type="body" idx="1"/>
          </p:nvPr>
        </p:nvSpPr>
        <p:spPr>
          <a:xfrm>
            <a:off x="4327800" y="913025"/>
            <a:ext cx="4504500" cy="4606800"/>
          </a:xfrm>
          <a:prstGeom prst="rect">
            <a:avLst/>
          </a:prstGeom>
        </p:spPr>
        <p:txBody>
          <a:bodyPr lIns="91425" tIns="91425" rIns="91425" bIns="91425" anchor="t" anchorCtr="0">
            <a:noAutofit/>
          </a:bodyPr>
          <a:lstStyle/>
          <a:p>
            <a:pPr marL="457200" lvl="0" indent="-228600" rtl="0">
              <a:spcBef>
                <a:spcPts val="1000"/>
              </a:spcBef>
            </a:pPr>
            <a:r>
              <a:rPr lang="en"/>
              <a:t>“Bloody Mary” = Mary Tudor, Queen of England and Ireland (1553-1558) </a:t>
            </a:r>
          </a:p>
          <a:p>
            <a:pPr marL="914400" lvl="1" indent="-228600" rtl="0">
              <a:spcBef>
                <a:spcPts val="0"/>
              </a:spcBef>
            </a:pPr>
            <a:r>
              <a:rPr lang="en"/>
              <a:t>Only child of Henry VIII and Catherine of Aragon to survive to adulthood </a:t>
            </a:r>
          </a:p>
          <a:p>
            <a:pPr marL="914400" lvl="1" indent="-228600" rtl="0">
              <a:spcBef>
                <a:spcPts val="0"/>
              </a:spcBef>
            </a:pPr>
            <a:r>
              <a:rPr lang="en"/>
              <a:t>Ruled as a staunch Catholic; burned many Protestants at the stake on charges of heresy</a:t>
            </a:r>
          </a:p>
          <a:p>
            <a:pPr marL="914400" lvl="1" indent="-228600" rtl="0">
              <a:spcBef>
                <a:spcPts val="0"/>
              </a:spcBef>
            </a:pPr>
            <a:r>
              <a:rPr lang="en"/>
              <a:t>Need for an heir to the throne → “Ghost pregnancy” (1554)</a:t>
            </a:r>
          </a:p>
          <a:p>
            <a:pPr marL="914400" lvl="1" indent="-228600">
              <a:spcBef>
                <a:spcPts val="0"/>
              </a:spcBef>
            </a:pPr>
            <a:r>
              <a:rPr lang="en"/>
              <a:t>Generally led an unhappy life… Henry VIII disavowed her as illegitimate; sent away her mother; made her a servant of younger half-sister (future Queen Elizabeth I)</a:t>
            </a:r>
          </a:p>
        </p:txBody>
      </p:sp>
      <p:pic>
        <p:nvPicPr>
          <p:cNvPr id="94" name="Shape 94" descr="Mary I. Maria Tudor1.jpg"/>
          <p:cNvPicPr preferRelativeResize="0"/>
          <p:nvPr/>
        </p:nvPicPr>
        <p:blipFill>
          <a:blip r:embed="rId3">
            <a:alphaModFix/>
          </a:blip>
          <a:stretch>
            <a:fillRect/>
          </a:stretch>
        </p:blipFill>
        <p:spPr>
          <a:xfrm>
            <a:off x="612749" y="1084598"/>
            <a:ext cx="2888504" cy="38233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209450"/>
            <a:ext cx="8520600" cy="572700"/>
          </a:xfrm>
          <a:prstGeom prst="rect">
            <a:avLst/>
          </a:prstGeom>
        </p:spPr>
        <p:txBody>
          <a:bodyPr lIns="91425" tIns="91425" rIns="91425" bIns="91425" anchor="t" anchorCtr="0">
            <a:noAutofit/>
          </a:bodyPr>
          <a:lstStyle/>
          <a:p>
            <a:pPr lvl="0">
              <a:spcBef>
                <a:spcPts val="0"/>
              </a:spcBef>
              <a:buNone/>
            </a:pPr>
            <a:r>
              <a:rPr lang="en"/>
              <a:t>The “Game”</a:t>
            </a:r>
          </a:p>
        </p:txBody>
      </p:sp>
      <p:sp>
        <p:nvSpPr>
          <p:cNvPr id="100" name="Shape 100"/>
          <p:cNvSpPr txBox="1">
            <a:spLocks noGrp="1"/>
          </p:cNvSpPr>
          <p:nvPr>
            <p:ph type="body" idx="1"/>
          </p:nvPr>
        </p:nvSpPr>
        <p:spPr>
          <a:xfrm>
            <a:off x="311700" y="782150"/>
            <a:ext cx="5302800" cy="3837900"/>
          </a:xfrm>
          <a:prstGeom prst="rect">
            <a:avLst/>
          </a:prstGeom>
        </p:spPr>
        <p:txBody>
          <a:bodyPr lIns="91425" tIns="91425" rIns="91425" bIns="91425" anchor="t" anchorCtr="0">
            <a:noAutofit/>
          </a:bodyPr>
          <a:lstStyle/>
          <a:p>
            <a:pPr marL="457200" lvl="0" indent="-228600" rtl="0">
              <a:spcBef>
                <a:spcPts val="0"/>
              </a:spcBef>
              <a:buChar char="●"/>
            </a:pPr>
            <a:r>
              <a:rPr lang="en"/>
              <a:t>Most of us probably played at least once during childhood </a:t>
            </a:r>
          </a:p>
          <a:p>
            <a:pPr marL="457200" lvl="0" indent="-228600" rtl="0">
              <a:spcBef>
                <a:spcPts val="1000"/>
              </a:spcBef>
              <a:buChar char="●"/>
            </a:pPr>
            <a:r>
              <a:rPr lang="en"/>
              <a:t>Usually in the context of a dare </a:t>
            </a:r>
          </a:p>
          <a:p>
            <a:pPr marL="457200" lvl="0" indent="-228600" rtl="0">
              <a:spcBef>
                <a:spcPts val="1000"/>
              </a:spcBef>
              <a:buChar char="●"/>
            </a:pPr>
            <a:r>
              <a:rPr lang="en"/>
              <a:t>Several variations… </a:t>
            </a:r>
          </a:p>
          <a:p>
            <a:pPr marL="914400" lvl="1" indent="-228600" rtl="0">
              <a:spcBef>
                <a:spcPts val="0"/>
              </a:spcBef>
              <a:buChar char="○"/>
            </a:pPr>
            <a:r>
              <a:rPr lang="en"/>
              <a:t>Number of players (usually 1-3 people) </a:t>
            </a:r>
          </a:p>
          <a:p>
            <a:pPr marL="914400" lvl="1" indent="-228600" rtl="0">
              <a:spcBef>
                <a:spcPts val="0"/>
              </a:spcBef>
              <a:buChar char="○"/>
            </a:pPr>
            <a:r>
              <a:rPr lang="en"/>
              <a:t>Bathroom door locked v. unlocked </a:t>
            </a:r>
          </a:p>
          <a:p>
            <a:pPr marL="914400" lvl="1" indent="-228600" rtl="0">
              <a:spcBef>
                <a:spcPts val="0"/>
              </a:spcBef>
              <a:buChar char="○"/>
            </a:pPr>
            <a:r>
              <a:rPr lang="en"/>
              <a:t>Candle v. no candle </a:t>
            </a:r>
          </a:p>
          <a:p>
            <a:pPr marL="914400" lvl="1" indent="-228600" rtl="0">
              <a:spcBef>
                <a:spcPts val="0"/>
              </a:spcBef>
              <a:buChar char="○"/>
            </a:pPr>
            <a:r>
              <a:rPr lang="en"/>
              <a:t>Running water v. no running water (e.g. faucet… may help summon her)</a:t>
            </a:r>
          </a:p>
          <a:p>
            <a:pPr marL="914400" lvl="1" indent="-228600" rtl="0">
              <a:spcBef>
                <a:spcPts val="0"/>
              </a:spcBef>
              <a:buChar char="○"/>
            </a:pPr>
            <a:r>
              <a:rPr lang="en"/>
              <a:t>Chant </a:t>
            </a:r>
          </a:p>
          <a:p>
            <a:pPr marL="1371600" lvl="2" indent="-228600" rtl="0">
              <a:spcBef>
                <a:spcPts val="0"/>
              </a:spcBef>
              <a:buChar char="■"/>
            </a:pPr>
            <a:r>
              <a:rPr lang="en"/>
              <a:t>Say “Bloody Mary” over and over again (usually 13 times)</a:t>
            </a:r>
          </a:p>
          <a:p>
            <a:pPr marL="1371600" lvl="2" indent="-228600">
              <a:spcBef>
                <a:spcPts val="0"/>
              </a:spcBef>
              <a:buChar char="■"/>
            </a:pPr>
            <a:r>
              <a:rPr lang="en"/>
              <a:t>Taunting; “I stole your baby, Bloody Mary…” </a:t>
            </a:r>
          </a:p>
        </p:txBody>
      </p:sp>
      <p:pic>
        <p:nvPicPr>
          <p:cNvPr id="101" name="Shape 101" descr="russ013presentation.jpg"/>
          <p:cNvPicPr preferRelativeResize="0"/>
          <p:nvPr/>
        </p:nvPicPr>
        <p:blipFill>
          <a:blip r:embed="rId3">
            <a:alphaModFix/>
          </a:blip>
          <a:stretch>
            <a:fillRect/>
          </a:stretch>
        </p:blipFill>
        <p:spPr>
          <a:xfrm>
            <a:off x="5444550" y="782150"/>
            <a:ext cx="3455149" cy="2297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Analysis - 3 Main Takeaways...</a:t>
            </a:r>
          </a:p>
        </p:txBody>
      </p:sp>
      <p:sp>
        <p:nvSpPr>
          <p:cNvPr id="107" name="Shape 107"/>
          <p:cNvSpPr txBox="1">
            <a:spLocks noGrp="1"/>
          </p:cNvSpPr>
          <p:nvPr>
            <p:ph type="body" idx="1"/>
          </p:nvPr>
        </p:nvSpPr>
        <p:spPr>
          <a:xfrm>
            <a:off x="311700" y="1152475"/>
            <a:ext cx="7475400" cy="3416400"/>
          </a:xfrm>
          <a:prstGeom prst="rect">
            <a:avLst/>
          </a:prstGeom>
        </p:spPr>
        <p:txBody>
          <a:bodyPr lIns="91425" tIns="91425" rIns="91425" bIns="91425" anchor="t" anchorCtr="0">
            <a:noAutofit/>
          </a:bodyPr>
          <a:lstStyle/>
          <a:p>
            <a:pPr marL="457200" lvl="0" indent="-228600" rtl="0">
              <a:spcBef>
                <a:spcPts val="1000"/>
              </a:spcBef>
            </a:pPr>
            <a:r>
              <a:rPr lang="en" b="1"/>
              <a:t>How does this relate to what we have studied thus far? </a:t>
            </a:r>
          </a:p>
          <a:p>
            <a:pPr marL="914400" lvl="0" indent="-228600" rtl="0">
              <a:spcBef>
                <a:spcPts val="0"/>
              </a:spcBef>
              <a:buAutoNum type="arabicPeriod"/>
            </a:pPr>
            <a:r>
              <a:rPr lang="en"/>
              <a:t>Game usually played in the context of a dare </a:t>
            </a:r>
          </a:p>
          <a:p>
            <a:pPr marL="1828800" lvl="1" indent="-228600" rtl="0">
              <a:spcBef>
                <a:spcPts val="1000"/>
              </a:spcBef>
              <a:buAutoNum type="alphaLcPeriod"/>
            </a:pPr>
            <a:r>
              <a:rPr lang="en"/>
              <a:t>Analogous to </a:t>
            </a:r>
            <a:r>
              <a:rPr lang="en" b="1" i="1"/>
              <a:t>test</a:t>
            </a:r>
            <a:r>
              <a:rPr lang="en"/>
              <a:t> in the fairytale; demonstration of bravery/courage </a:t>
            </a:r>
          </a:p>
          <a:p>
            <a:pPr marL="914400" lvl="0" indent="-228600" rtl="0">
              <a:spcBef>
                <a:spcPts val="0"/>
              </a:spcBef>
              <a:buAutoNum type="arabicPeriod"/>
            </a:pPr>
            <a:r>
              <a:rPr lang="en"/>
              <a:t>Several variations; game doesn’t really have a creator</a:t>
            </a:r>
          </a:p>
          <a:p>
            <a:pPr marL="1828800" lvl="1" indent="-228600" rtl="0">
              <a:spcBef>
                <a:spcPts val="1000"/>
              </a:spcBef>
              <a:spcAft>
                <a:spcPts val="0"/>
              </a:spcAft>
              <a:buAutoNum type="alphaLcPeriod"/>
            </a:pPr>
            <a:r>
              <a:rPr lang="en"/>
              <a:t>Emphasis on the </a:t>
            </a:r>
            <a:r>
              <a:rPr lang="en" b="1" i="1"/>
              <a:t>collective</a:t>
            </a:r>
          </a:p>
          <a:p>
            <a:pPr marL="1828800" lvl="1" indent="-228600" rtl="0">
              <a:spcBef>
                <a:spcPts val="0"/>
              </a:spcBef>
              <a:buAutoNum type="alphaLcPeriod"/>
            </a:pPr>
            <a:r>
              <a:rPr lang="en"/>
              <a:t>Urban legend circulated by word of mouth/practice </a:t>
            </a:r>
          </a:p>
          <a:p>
            <a:pPr marL="914400" lvl="0" indent="-228600" rtl="0">
              <a:spcBef>
                <a:spcPts val="0"/>
              </a:spcBef>
              <a:buAutoNum type="arabicPeriod"/>
            </a:pPr>
            <a:r>
              <a:rPr lang="en"/>
              <a:t>Historical basis </a:t>
            </a:r>
          </a:p>
          <a:p>
            <a:pPr marL="1828800" lvl="1" indent="-228600" rtl="0">
              <a:spcBef>
                <a:spcPts val="0"/>
              </a:spcBef>
              <a:buAutoNum type="alphaLcPeriod"/>
            </a:pPr>
            <a:r>
              <a:rPr lang="en"/>
              <a:t>E.g. Bloody Mary was an actual person… </a:t>
            </a:r>
          </a:p>
          <a:p>
            <a:pPr marL="1828800" lvl="1" indent="-228600" rtl="0">
              <a:spcBef>
                <a:spcPts val="0"/>
              </a:spcBef>
              <a:buAutoNum type="alphaLcPeriod"/>
            </a:pPr>
            <a:r>
              <a:rPr lang="en"/>
              <a:t>Similar to Vlad Tepes (Dracula), Saint Nicholas (Santa Claus)</a:t>
            </a:r>
          </a:p>
          <a:p>
            <a:pPr marL="1828800" lvl="1" indent="-228600" rtl="0">
              <a:spcBef>
                <a:spcPts val="0"/>
              </a:spcBef>
              <a:buAutoNum type="alphaLcPeriod"/>
            </a:pPr>
            <a:r>
              <a:rPr lang="en"/>
              <a:t>15th century and 4th century; respectively </a:t>
            </a:r>
          </a:p>
          <a:p>
            <a:pPr marL="457200" lvl="0" indent="0">
              <a:spcBef>
                <a:spcPts val="0"/>
              </a:spcBef>
              <a:buNone/>
            </a:pPr>
            <a:endParaRPr/>
          </a:p>
        </p:txBody>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789</Words>
  <Application>Microsoft Macintosh PowerPoint</Application>
  <PresentationFormat>On-screen Show (16:9)</PresentationFormat>
  <Paragraphs>93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simple-dark-2</vt:lpstr>
      <vt:lpstr>Horror Folklore</vt:lpstr>
      <vt:lpstr>Informants/Items </vt:lpstr>
      <vt:lpstr>Urban Legends</vt:lpstr>
      <vt:lpstr>“Cropsey” </vt:lpstr>
      <vt:lpstr>Analysis</vt:lpstr>
      <vt:lpstr>“Bloody Mary”</vt:lpstr>
      <vt:lpstr>How did we get here? </vt:lpstr>
      <vt:lpstr>The “Game”</vt:lpstr>
      <vt:lpstr>Analysis - 3 Main Takeaways...</vt:lpstr>
      <vt:lpstr>Campfire Stories</vt:lpstr>
      <vt:lpstr>“The Man in the Backseat”</vt:lpstr>
      <vt:lpstr>“The Girl in the Graveyard”</vt:lpstr>
      <vt:lpstr>Analysis</vt:lpstr>
      <vt:lpstr>“Dog Lick”</vt:lpstr>
      <vt:lpstr>Analysis</vt:lpstr>
      <vt:lpstr>Analysis/Conclusion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Horror Folklore</dc:title>
  <cp:lastModifiedBy>sterlingridge</cp:lastModifiedBy>
  <cp:revision>1</cp:revision>
  <dcterms:modified xsi:type="dcterms:W3CDTF">2016-11-14T22:13:37Z</dcterms:modified>
</cp:coreProperties>
</file>